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1"/>
    <p:sldMasterId id="2147483782" r:id="rId2"/>
  </p:sldMasterIdLst>
  <p:notesMasterIdLst>
    <p:notesMasterId r:id="rId59"/>
  </p:notesMasterIdLst>
  <p:sldIdLst>
    <p:sldId id="256" r:id="rId3"/>
    <p:sldId id="405" r:id="rId4"/>
    <p:sldId id="561" r:id="rId5"/>
    <p:sldId id="506" r:id="rId6"/>
    <p:sldId id="402" r:id="rId7"/>
    <p:sldId id="400" r:id="rId8"/>
    <p:sldId id="367" r:id="rId9"/>
    <p:sldId id="369" r:id="rId10"/>
    <p:sldId id="409" r:id="rId11"/>
    <p:sldId id="517" r:id="rId12"/>
    <p:sldId id="518" r:id="rId13"/>
    <p:sldId id="519" r:id="rId14"/>
    <p:sldId id="414" r:id="rId15"/>
    <p:sldId id="415" r:id="rId16"/>
    <p:sldId id="407" r:id="rId17"/>
    <p:sldId id="408" r:id="rId18"/>
    <p:sldId id="547" r:id="rId19"/>
    <p:sldId id="520" r:id="rId20"/>
    <p:sldId id="521" r:id="rId21"/>
    <p:sldId id="522" r:id="rId22"/>
    <p:sldId id="523" r:id="rId23"/>
    <p:sldId id="524" r:id="rId24"/>
    <p:sldId id="525" r:id="rId25"/>
    <p:sldId id="526" r:id="rId26"/>
    <p:sldId id="528" r:id="rId27"/>
    <p:sldId id="544" r:id="rId28"/>
    <p:sldId id="543" r:id="rId29"/>
    <p:sldId id="530" r:id="rId30"/>
    <p:sldId id="545" r:id="rId31"/>
    <p:sldId id="534" r:id="rId32"/>
    <p:sldId id="551" r:id="rId33"/>
    <p:sldId id="531" r:id="rId34"/>
    <p:sldId id="548" r:id="rId35"/>
    <p:sldId id="484" r:id="rId36"/>
    <p:sldId id="550" r:id="rId37"/>
    <p:sldId id="485" r:id="rId38"/>
    <p:sldId id="546" r:id="rId39"/>
    <p:sldId id="552" r:id="rId40"/>
    <p:sldId id="553" r:id="rId41"/>
    <p:sldId id="555" r:id="rId42"/>
    <p:sldId id="560" r:id="rId43"/>
    <p:sldId id="559" r:id="rId44"/>
    <p:sldId id="557" r:id="rId45"/>
    <p:sldId id="413" r:id="rId46"/>
    <p:sldId id="323" r:id="rId47"/>
    <p:sldId id="412" r:id="rId48"/>
    <p:sldId id="389" r:id="rId49"/>
    <p:sldId id="390" r:id="rId50"/>
    <p:sldId id="391" r:id="rId51"/>
    <p:sldId id="393" r:id="rId52"/>
    <p:sldId id="396" r:id="rId53"/>
    <p:sldId id="397" r:id="rId54"/>
    <p:sldId id="398" r:id="rId55"/>
    <p:sldId id="554" r:id="rId56"/>
    <p:sldId id="403" r:id="rId57"/>
    <p:sldId id="399" r:id="rId5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1173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96" autoAdjust="0"/>
    <p:restoredTop sz="95198" autoAdjust="0"/>
  </p:normalViewPr>
  <p:slideViewPr>
    <p:cSldViewPr>
      <p:cViewPr varScale="1">
        <p:scale>
          <a:sx n="75" d="100"/>
          <a:sy n="75" d="100"/>
        </p:scale>
        <p:origin x="44"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E00FB-10FA-45DF-9888-DBDC48CFF67B}"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76E57073-7755-469D-8C2D-3548C4E5F0B8}">
      <dgm:prSet phldrT="[Text]"/>
      <dgm:spPr/>
      <dgm:t>
        <a:bodyPr/>
        <a:lstStyle/>
        <a:p>
          <a:r>
            <a:rPr lang="en-US" b="1" dirty="0" smtClean="0">
              <a:solidFill>
                <a:schemeClr val="bg2">
                  <a:lumMod val="25000"/>
                </a:schemeClr>
              </a:solidFill>
            </a:rPr>
            <a:t>Sutter Program </a:t>
          </a:r>
          <a:r>
            <a:rPr lang="en-US" b="1" dirty="0" smtClean="0">
              <a:solidFill>
                <a:schemeClr val="bg2">
                  <a:lumMod val="25000"/>
                </a:schemeClr>
              </a:solidFill>
            </a:rPr>
            <a:t>Resources</a:t>
          </a:r>
          <a:endParaRPr lang="en-US" b="1" dirty="0">
            <a:solidFill>
              <a:schemeClr val="bg2">
                <a:lumMod val="25000"/>
              </a:schemeClr>
            </a:solidFill>
          </a:endParaRPr>
        </a:p>
      </dgm:t>
    </dgm:pt>
    <dgm:pt modelId="{94038FF0-089A-4C7E-BE41-CFC50DB10711}" type="parTrans" cxnId="{2DA2A464-9859-473F-8E8D-8E6DFF814D87}">
      <dgm:prSet/>
      <dgm:spPr/>
      <dgm:t>
        <a:bodyPr/>
        <a:lstStyle/>
        <a:p>
          <a:endParaRPr lang="en-US"/>
        </a:p>
      </dgm:t>
    </dgm:pt>
    <dgm:pt modelId="{9A7782B1-57FF-4413-9BBA-1470D2494D99}" type="sibTrans" cxnId="{2DA2A464-9859-473F-8E8D-8E6DFF814D87}">
      <dgm:prSet/>
      <dgm:spPr/>
      <dgm:t>
        <a:bodyPr/>
        <a:lstStyle/>
        <a:p>
          <a:endParaRPr lang="en-US"/>
        </a:p>
      </dgm:t>
    </dgm:pt>
    <dgm:pt modelId="{37237106-70BB-47A3-B60B-332CB267F742}">
      <dgm:prSet phldrT="[Text]"/>
      <dgm:spPr/>
      <dgm:t>
        <a:bodyPr/>
        <a:lstStyle/>
        <a:p>
          <a:r>
            <a:rPr lang="en-US" dirty="0" smtClean="0"/>
            <a:t>Template Policies</a:t>
          </a:r>
          <a:endParaRPr lang="en-US" dirty="0"/>
        </a:p>
      </dgm:t>
    </dgm:pt>
    <dgm:pt modelId="{F92541DE-C3FA-4502-A48F-E4C886525FAC}" type="parTrans" cxnId="{BB6A7496-1140-4EAA-813C-807A04D13F84}">
      <dgm:prSet/>
      <dgm:spPr/>
      <dgm:t>
        <a:bodyPr/>
        <a:lstStyle/>
        <a:p>
          <a:endParaRPr lang="en-US"/>
        </a:p>
      </dgm:t>
    </dgm:pt>
    <dgm:pt modelId="{A3B4A247-0052-4B2C-A72E-72D56737B3ED}" type="sibTrans" cxnId="{BB6A7496-1140-4EAA-813C-807A04D13F84}">
      <dgm:prSet/>
      <dgm:spPr/>
      <dgm:t>
        <a:bodyPr/>
        <a:lstStyle/>
        <a:p>
          <a:endParaRPr lang="en-US"/>
        </a:p>
      </dgm:t>
    </dgm:pt>
    <dgm:pt modelId="{4019B2ED-4E87-46CD-830E-F557B3219FF1}">
      <dgm:prSet phldrT="[Text]"/>
      <dgm:spPr/>
      <dgm:t>
        <a:bodyPr/>
        <a:lstStyle/>
        <a:p>
          <a:r>
            <a:rPr lang="en-US" dirty="0" smtClean="0"/>
            <a:t>Training Modules</a:t>
          </a:r>
          <a:endParaRPr lang="en-US" dirty="0"/>
        </a:p>
      </dgm:t>
    </dgm:pt>
    <dgm:pt modelId="{36158FDA-0ED6-4F3D-8BFC-D81FF9C449C7}" type="parTrans" cxnId="{2576DA54-4153-4AA1-B66C-49AF78DD99E3}">
      <dgm:prSet/>
      <dgm:spPr/>
      <dgm:t>
        <a:bodyPr/>
        <a:lstStyle/>
        <a:p>
          <a:endParaRPr lang="en-US"/>
        </a:p>
      </dgm:t>
    </dgm:pt>
    <dgm:pt modelId="{C7341BCA-C5AC-4401-BEBA-6847CA1F0559}" type="sibTrans" cxnId="{2576DA54-4153-4AA1-B66C-49AF78DD99E3}">
      <dgm:prSet/>
      <dgm:spPr/>
      <dgm:t>
        <a:bodyPr/>
        <a:lstStyle/>
        <a:p>
          <a:endParaRPr lang="en-US"/>
        </a:p>
      </dgm:t>
    </dgm:pt>
    <dgm:pt modelId="{AB21C371-A04C-4FBF-A8D9-68BDC879FDF3}">
      <dgm:prSet phldrT="[Text]"/>
      <dgm:spPr/>
      <dgm:t>
        <a:bodyPr/>
        <a:lstStyle/>
        <a:p>
          <a:r>
            <a:rPr lang="en-US" dirty="0" smtClean="0"/>
            <a:t>Expertise</a:t>
          </a:r>
          <a:endParaRPr lang="en-US" dirty="0"/>
        </a:p>
      </dgm:t>
    </dgm:pt>
    <dgm:pt modelId="{69114D43-80D7-49FA-92BA-C4CC25370223}" type="parTrans" cxnId="{C64D478E-A326-4F62-857B-B713A6730589}">
      <dgm:prSet/>
      <dgm:spPr/>
      <dgm:t>
        <a:bodyPr/>
        <a:lstStyle/>
        <a:p>
          <a:endParaRPr lang="en-US"/>
        </a:p>
      </dgm:t>
    </dgm:pt>
    <dgm:pt modelId="{45FF7DB7-3587-41BF-B295-C5941B7FBB36}" type="sibTrans" cxnId="{C64D478E-A326-4F62-857B-B713A6730589}">
      <dgm:prSet/>
      <dgm:spPr/>
      <dgm:t>
        <a:bodyPr/>
        <a:lstStyle/>
        <a:p>
          <a:endParaRPr lang="en-US"/>
        </a:p>
      </dgm:t>
    </dgm:pt>
    <dgm:pt modelId="{9C549895-03DE-4CEC-BDBC-905FF4162E87}">
      <dgm:prSet phldrT="[Text]"/>
      <dgm:spPr/>
      <dgm:t>
        <a:bodyPr/>
        <a:lstStyle/>
        <a:p>
          <a:r>
            <a:rPr lang="en-US" dirty="0" smtClean="0"/>
            <a:t>Site Survey to Identify Physical Barriers </a:t>
          </a:r>
          <a:endParaRPr lang="en-US" dirty="0"/>
        </a:p>
      </dgm:t>
    </dgm:pt>
    <dgm:pt modelId="{57A67A41-83AE-4014-ADA1-A677F2A0CF63}" type="parTrans" cxnId="{8139153B-3E82-48A9-9A15-CC0A1497E711}">
      <dgm:prSet/>
      <dgm:spPr/>
      <dgm:t>
        <a:bodyPr/>
        <a:lstStyle/>
        <a:p>
          <a:endParaRPr lang="en-US"/>
        </a:p>
      </dgm:t>
    </dgm:pt>
    <dgm:pt modelId="{F1FF7C9E-700D-45BC-B491-EB7588FDA1CA}" type="sibTrans" cxnId="{8139153B-3E82-48A9-9A15-CC0A1497E711}">
      <dgm:prSet/>
      <dgm:spPr/>
      <dgm:t>
        <a:bodyPr/>
        <a:lstStyle/>
        <a:p>
          <a:endParaRPr lang="en-US"/>
        </a:p>
      </dgm:t>
    </dgm:pt>
    <dgm:pt modelId="{50A26A17-3EB9-4690-A296-D71386836916}">
      <dgm:prSet phldrT="[Text]"/>
      <dgm:spPr/>
      <dgm:t>
        <a:bodyPr/>
        <a:lstStyle/>
        <a:p>
          <a:r>
            <a:rPr lang="en-US" dirty="0" smtClean="0"/>
            <a:t>Help with Identifying Accessible Equipment </a:t>
          </a:r>
          <a:endParaRPr lang="en-US" dirty="0"/>
        </a:p>
      </dgm:t>
    </dgm:pt>
    <dgm:pt modelId="{03798DA2-D510-4D07-83FF-6D6E3BBA9F88}" type="parTrans" cxnId="{40298043-1E0D-47EC-AD4F-7DF77577825C}">
      <dgm:prSet/>
      <dgm:spPr/>
      <dgm:t>
        <a:bodyPr/>
        <a:lstStyle/>
        <a:p>
          <a:endParaRPr lang="en-US"/>
        </a:p>
      </dgm:t>
    </dgm:pt>
    <dgm:pt modelId="{579AE716-0938-4568-8322-37ABB7EF652B}" type="sibTrans" cxnId="{40298043-1E0D-47EC-AD4F-7DF77577825C}">
      <dgm:prSet/>
      <dgm:spPr/>
      <dgm:t>
        <a:bodyPr/>
        <a:lstStyle/>
        <a:p>
          <a:endParaRPr lang="en-US"/>
        </a:p>
      </dgm:t>
    </dgm:pt>
    <dgm:pt modelId="{23C8F476-E068-499E-AD1F-1DC1A06B4107}" type="pres">
      <dgm:prSet presAssocID="{F6BE00FB-10FA-45DF-9888-DBDC48CFF67B}" presName="cycle" presStyleCnt="0">
        <dgm:presLayoutVars>
          <dgm:chMax val="1"/>
          <dgm:dir/>
          <dgm:animLvl val="ctr"/>
          <dgm:resizeHandles val="exact"/>
        </dgm:presLayoutVars>
      </dgm:prSet>
      <dgm:spPr/>
      <dgm:t>
        <a:bodyPr/>
        <a:lstStyle/>
        <a:p>
          <a:endParaRPr lang="en-US"/>
        </a:p>
      </dgm:t>
    </dgm:pt>
    <dgm:pt modelId="{7DAA6A90-09E7-4BC7-B68E-A8F4EC2341A5}" type="pres">
      <dgm:prSet presAssocID="{76E57073-7755-469D-8C2D-3548C4E5F0B8}" presName="centerShape" presStyleLbl="node0" presStyleIdx="0" presStyleCnt="1"/>
      <dgm:spPr/>
      <dgm:t>
        <a:bodyPr/>
        <a:lstStyle/>
        <a:p>
          <a:endParaRPr lang="en-US"/>
        </a:p>
      </dgm:t>
    </dgm:pt>
    <dgm:pt modelId="{DB9BDD1F-A7AD-4CBC-A41C-245B6EBE14C6}" type="pres">
      <dgm:prSet presAssocID="{F92541DE-C3FA-4502-A48F-E4C886525FAC}" presName="parTrans" presStyleLbl="bgSibTrans2D1" presStyleIdx="0" presStyleCnt="5"/>
      <dgm:spPr/>
      <dgm:t>
        <a:bodyPr/>
        <a:lstStyle/>
        <a:p>
          <a:endParaRPr lang="en-US"/>
        </a:p>
      </dgm:t>
    </dgm:pt>
    <dgm:pt modelId="{C0FA9699-4146-464B-866E-A0A259B2EF8B}" type="pres">
      <dgm:prSet presAssocID="{37237106-70BB-47A3-B60B-332CB267F742}" presName="node" presStyleLbl="node1" presStyleIdx="0" presStyleCnt="5">
        <dgm:presLayoutVars>
          <dgm:bulletEnabled val="1"/>
        </dgm:presLayoutVars>
      </dgm:prSet>
      <dgm:spPr/>
      <dgm:t>
        <a:bodyPr/>
        <a:lstStyle/>
        <a:p>
          <a:endParaRPr lang="en-US"/>
        </a:p>
      </dgm:t>
    </dgm:pt>
    <dgm:pt modelId="{ABCB0E80-7FE4-4CCF-9678-A86AE651D506}" type="pres">
      <dgm:prSet presAssocID="{36158FDA-0ED6-4F3D-8BFC-D81FF9C449C7}" presName="parTrans" presStyleLbl="bgSibTrans2D1" presStyleIdx="1" presStyleCnt="5"/>
      <dgm:spPr/>
      <dgm:t>
        <a:bodyPr/>
        <a:lstStyle/>
        <a:p>
          <a:endParaRPr lang="en-US"/>
        </a:p>
      </dgm:t>
    </dgm:pt>
    <dgm:pt modelId="{A14A450A-269F-42A9-A366-56FB5D25D4C5}" type="pres">
      <dgm:prSet presAssocID="{4019B2ED-4E87-46CD-830E-F557B3219FF1}" presName="node" presStyleLbl="node1" presStyleIdx="1" presStyleCnt="5">
        <dgm:presLayoutVars>
          <dgm:bulletEnabled val="1"/>
        </dgm:presLayoutVars>
      </dgm:prSet>
      <dgm:spPr/>
      <dgm:t>
        <a:bodyPr/>
        <a:lstStyle/>
        <a:p>
          <a:endParaRPr lang="en-US"/>
        </a:p>
      </dgm:t>
    </dgm:pt>
    <dgm:pt modelId="{8123B5BC-B88C-47D1-82C9-9957BAD25E37}" type="pres">
      <dgm:prSet presAssocID="{69114D43-80D7-49FA-92BA-C4CC25370223}" presName="parTrans" presStyleLbl="bgSibTrans2D1" presStyleIdx="2" presStyleCnt="5"/>
      <dgm:spPr/>
      <dgm:t>
        <a:bodyPr/>
        <a:lstStyle/>
        <a:p>
          <a:endParaRPr lang="en-US"/>
        </a:p>
      </dgm:t>
    </dgm:pt>
    <dgm:pt modelId="{CC34816B-35A6-4FE3-9062-79220F5CD5BD}" type="pres">
      <dgm:prSet presAssocID="{AB21C371-A04C-4FBF-A8D9-68BDC879FDF3}" presName="node" presStyleLbl="node1" presStyleIdx="2" presStyleCnt="5">
        <dgm:presLayoutVars>
          <dgm:bulletEnabled val="1"/>
        </dgm:presLayoutVars>
      </dgm:prSet>
      <dgm:spPr/>
      <dgm:t>
        <a:bodyPr/>
        <a:lstStyle/>
        <a:p>
          <a:endParaRPr lang="en-US"/>
        </a:p>
      </dgm:t>
    </dgm:pt>
    <dgm:pt modelId="{F5461026-CAC1-4D66-BD4E-DDB3E6C86390}" type="pres">
      <dgm:prSet presAssocID="{57A67A41-83AE-4014-ADA1-A677F2A0CF63}" presName="parTrans" presStyleLbl="bgSibTrans2D1" presStyleIdx="3" presStyleCnt="5"/>
      <dgm:spPr/>
      <dgm:t>
        <a:bodyPr/>
        <a:lstStyle/>
        <a:p>
          <a:endParaRPr lang="en-US"/>
        </a:p>
      </dgm:t>
    </dgm:pt>
    <dgm:pt modelId="{217C981E-4BBC-4CE0-9FD5-6B04DC74C2D6}" type="pres">
      <dgm:prSet presAssocID="{9C549895-03DE-4CEC-BDBC-905FF4162E87}" presName="node" presStyleLbl="node1" presStyleIdx="3" presStyleCnt="5">
        <dgm:presLayoutVars>
          <dgm:bulletEnabled val="1"/>
        </dgm:presLayoutVars>
      </dgm:prSet>
      <dgm:spPr/>
      <dgm:t>
        <a:bodyPr/>
        <a:lstStyle/>
        <a:p>
          <a:endParaRPr lang="en-US"/>
        </a:p>
      </dgm:t>
    </dgm:pt>
    <dgm:pt modelId="{6FBC9C12-DA78-441A-ABEE-5BB0644576AA}" type="pres">
      <dgm:prSet presAssocID="{03798DA2-D510-4D07-83FF-6D6E3BBA9F88}" presName="parTrans" presStyleLbl="bgSibTrans2D1" presStyleIdx="4" presStyleCnt="5"/>
      <dgm:spPr/>
      <dgm:t>
        <a:bodyPr/>
        <a:lstStyle/>
        <a:p>
          <a:endParaRPr lang="en-US"/>
        </a:p>
      </dgm:t>
    </dgm:pt>
    <dgm:pt modelId="{83AECF79-F86C-454E-A3FD-B76A480A48C4}" type="pres">
      <dgm:prSet presAssocID="{50A26A17-3EB9-4690-A296-D71386836916}" presName="node" presStyleLbl="node1" presStyleIdx="4" presStyleCnt="5">
        <dgm:presLayoutVars>
          <dgm:bulletEnabled val="1"/>
        </dgm:presLayoutVars>
      </dgm:prSet>
      <dgm:spPr/>
      <dgm:t>
        <a:bodyPr/>
        <a:lstStyle/>
        <a:p>
          <a:endParaRPr lang="en-US"/>
        </a:p>
      </dgm:t>
    </dgm:pt>
  </dgm:ptLst>
  <dgm:cxnLst>
    <dgm:cxn modelId="{9F99469B-539D-4E13-A6D1-7B5E0C0AF8A5}" type="presOf" srcId="{AB21C371-A04C-4FBF-A8D9-68BDC879FDF3}" destId="{CC34816B-35A6-4FE3-9062-79220F5CD5BD}" srcOrd="0" destOrd="0" presId="urn:microsoft.com/office/officeart/2005/8/layout/radial4"/>
    <dgm:cxn modelId="{2FB9A305-EB16-494E-BCA5-82ACB2A32900}" type="presOf" srcId="{36158FDA-0ED6-4F3D-8BFC-D81FF9C449C7}" destId="{ABCB0E80-7FE4-4CCF-9678-A86AE651D506}" srcOrd="0" destOrd="0" presId="urn:microsoft.com/office/officeart/2005/8/layout/radial4"/>
    <dgm:cxn modelId="{73536160-D939-45FA-A352-4D1B0D58B9F9}" type="presOf" srcId="{50A26A17-3EB9-4690-A296-D71386836916}" destId="{83AECF79-F86C-454E-A3FD-B76A480A48C4}" srcOrd="0" destOrd="0" presId="urn:microsoft.com/office/officeart/2005/8/layout/radial4"/>
    <dgm:cxn modelId="{458C1880-AD0F-4255-A289-424CEB4D2A85}" type="presOf" srcId="{37237106-70BB-47A3-B60B-332CB267F742}" destId="{C0FA9699-4146-464B-866E-A0A259B2EF8B}" srcOrd="0" destOrd="0" presId="urn:microsoft.com/office/officeart/2005/8/layout/radial4"/>
    <dgm:cxn modelId="{206D6CFF-71D7-4D75-AFE5-090803BF301D}" type="presOf" srcId="{F92541DE-C3FA-4502-A48F-E4C886525FAC}" destId="{DB9BDD1F-A7AD-4CBC-A41C-245B6EBE14C6}" srcOrd="0" destOrd="0" presId="urn:microsoft.com/office/officeart/2005/8/layout/radial4"/>
    <dgm:cxn modelId="{BB6A7496-1140-4EAA-813C-807A04D13F84}" srcId="{76E57073-7755-469D-8C2D-3548C4E5F0B8}" destId="{37237106-70BB-47A3-B60B-332CB267F742}" srcOrd="0" destOrd="0" parTransId="{F92541DE-C3FA-4502-A48F-E4C886525FAC}" sibTransId="{A3B4A247-0052-4B2C-A72E-72D56737B3ED}"/>
    <dgm:cxn modelId="{020EB0EA-20F5-481A-91AF-FAFFE140F3E1}" type="presOf" srcId="{F6BE00FB-10FA-45DF-9888-DBDC48CFF67B}" destId="{23C8F476-E068-499E-AD1F-1DC1A06B4107}" srcOrd="0" destOrd="0" presId="urn:microsoft.com/office/officeart/2005/8/layout/radial4"/>
    <dgm:cxn modelId="{C64D478E-A326-4F62-857B-B713A6730589}" srcId="{76E57073-7755-469D-8C2D-3548C4E5F0B8}" destId="{AB21C371-A04C-4FBF-A8D9-68BDC879FDF3}" srcOrd="2" destOrd="0" parTransId="{69114D43-80D7-49FA-92BA-C4CC25370223}" sibTransId="{45FF7DB7-3587-41BF-B295-C5941B7FBB36}"/>
    <dgm:cxn modelId="{4FAC88BC-D3C9-482D-9146-F12194C362C8}" type="presOf" srcId="{76E57073-7755-469D-8C2D-3548C4E5F0B8}" destId="{7DAA6A90-09E7-4BC7-B68E-A8F4EC2341A5}" srcOrd="0" destOrd="0" presId="urn:microsoft.com/office/officeart/2005/8/layout/radial4"/>
    <dgm:cxn modelId="{605F9D4A-7401-4157-89C7-040203F09C22}" type="presOf" srcId="{9C549895-03DE-4CEC-BDBC-905FF4162E87}" destId="{217C981E-4BBC-4CE0-9FD5-6B04DC74C2D6}" srcOrd="0" destOrd="0" presId="urn:microsoft.com/office/officeart/2005/8/layout/radial4"/>
    <dgm:cxn modelId="{2DA2A464-9859-473F-8E8D-8E6DFF814D87}" srcId="{F6BE00FB-10FA-45DF-9888-DBDC48CFF67B}" destId="{76E57073-7755-469D-8C2D-3548C4E5F0B8}" srcOrd="0" destOrd="0" parTransId="{94038FF0-089A-4C7E-BE41-CFC50DB10711}" sibTransId="{9A7782B1-57FF-4413-9BBA-1470D2494D99}"/>
    <dgm:cxn modelId="{E098EEDC-504B-4E94-B544-18422FC4B64A}" type="presOf" srcId="{57A67A41-83AE-4014-ADA1-A677F2A0CF63}" destId="{F5461026-CAC1-4D66-BD4E-DDB3E6C86390}" srcOrd="0" destOrd="0" presId="urn:microsoft.com/office/officeart/2005/8/layout/radial4"/>
    <dgm:cxn modelId="{40298043-1E0D-47EC-AD4F-7DF77577825C}" srcId="{76E57073-7755-469D-8C2D-3548C4E5F0B8}" destId="{50A26A17-3EB9-4690-A296-D71386836916}" srcOrd="4" destOrd="0" parTransId="{03798DA2-D510-4D07-83FF-6D6E3BBA9F88}" sibTransId="{579AE716-0938-4568-8322-37ABB7EF652B}"/>
    <dgm:cxn modelId="{AF652DFB-8EEC-42AB-8DEA-324A5D728218}" type="presOf" srcId="{69114D43-80D7-49FA-92BA-C4CC25370223}" destId="{8123B5BC-B88C-47D1-82C9-9957BAD25E37}" srcOrd="0" destOrd="0" presId="urn:microsoft.com/office/officeart/2005/8/layout/radial4"/>
    <dgm:cxn modelId="{B8A9B393-9053-4A27-B383-DB72DFCBEB71}" type="presOf" srcId="{03798DA2-D510-4D07-83FF-6D6E3BBA9F88}" destId="{6FBC9C12-DA78-441A-ABEE-5BB0644576AA}" srcOrd="0" destOrd="0" presId="urn:microsoft.com/office/officeart/2005/8/layout/radial4"/>
    <dgm:cxn modelId="{8139153B-3E82-48A9-9A15-CC0A1497E711}" srcId="{76E57073-7755-469D-8C2D-3548C4E5F0B8}" destId="{9C549895-03DE-4CEC-BDBC-905FF4162E87}" srcOrd="3" destOrd="0" parTransId="{57A67A41-83AE-4014-ADA1-A677F2A0CF63}" sibTransId="{F1FF7C9E-700D-45BC-B491-EB7588FDA1CA}"/>
    <dgm:cxn modelId="{66F37012-37CA-4646-9ECA-E08F7D180536}" type="presOf" srcId="{4019B2ED-4E87-46CD-830E-F557B3219FF1}" destId="{A14A450A-269F-42A9-A366-56FB5D25D4C5}" srcOrd="0" destOrd="0" presId="urn:microsoft.com/office/officeart/2005/8/layout/radial4"/>
    <dgm:cxn modelId="{2576DA54-4153-4AA1-B66C-49AF78DD99E3}" srcId="{76E57073-7755-469D-8C2D-3548C4E5F0B8}" destId="{4019B2ED-4E87-46CD-830E-F557B3219FF1}" srcOrd="1" destOrd="0" parTransId="{36158FDA-0ED6-4F3D-8BFC-D81FF9C449C7}" sibTransId="{C7341BCA-C5AC-4401-BEBA-6847CA1F0559}"/>
    <dgm:cxn modelId="{0988CA80-039C-48E9-8246-8C9A04AA3EE2}" type="presParOf" srcId="{23C8F476-E068-499E-AD1F-1DC1A06B4107}" destId="{7DAA6A90-09E7-4BC7-B68E-A8F4EC2341A5}" srcOrd="0" destOrd="0" presId="urn:microsoft.com/office/officeart/2005/8/layout/radial4"/>
    <dgm:cxn modelId="{CBB967F8-199F-4D1A-96ED-C255EA132F9E}" type="presParOf" srcId="{23C8F476-E068-499E-AD1F-1DC1A06B4107}" destId="{DB9BDD1F-A7AD-4CBC-A41C-245B6EBE14C6}" srcOrd="1" destOrd="0" presId="urn:microsoft.com/office/officeart/2005/8/layout/radial4"/>
    <dgm:cxn modelId="{3F14419D-969C-4941-9290-08BF6923296E}" type="presParOf" srcId="{23C8F476-E068-499E-AD1F-1DC1A06B4107}" destId="{C0FA9699-4146-464B-866E-A0A259B2EF8B}" srcOrd="2" destOrd="0" presId="urn:microsoft.com/office/officeart/2005/8/layout/radial4"/>
    <dgm:cxn modelId="{A7C702DC-B547-407B-80C5-6E2FEC4DE41E}" type="presParOf" srcId="{23C8F476-E068-499E-AD1F-1DC1A06B4107}" destId="{ABCB0E80-7FE4-4CCF-9678-A86AE651D506}" srcOrd="3" destOrd="0" presId="urn:microsoft.com/office/officeart/2005/8/layout/radial4"/>
    <dgm:cxn modelId="{20C10734-3015-4B19-AE66-4CA666F0564D}" type="presParOf" srcId="{23C8F476-E068-499E-AD1F-1DC1A06B4107}" destId="{A14A450A-269F-42A9-A366-56FB5D25D4C5}" srcOrd="4" destOrd="0" presId="urn:microsoft.com/office/officeart/2005/8/layout/radial4"/>
    <dgm:cxn modelId="{B9B37487-9568-43C2-AEE7-47E852BBDC2D}" type="presParOf" srcId="{23C8F476-E068-499E-AD1F-1DC1A06B4107}" destId="{8123B5BC-B88C-47D1-82C9-9957BAD25E37}" srcOrd="5" destOrd="0" presId="urn:microsoft.com/office/officeart/2005/8/layout/radial4"/>
    <dgm:cxn modelId="{959EDFA7-2B3B-445A-B756-8ABF164D56A6}" type="presParOf" srcId="{23C8F476-E068-499E-AD1F-1DC1A06B4107}" destId="{CC34816B-35A6-4FE3-9062-79220F5CD5BD}" srcOrd="6" destOrd="0" presId="urn:microsoft.com/office/officeart/2005/8/layout/radial4"/>
    <dgm:cxn modelId="{CDF8F13B-00CF-4A02-A796-05432E905C63}" type="presParOf" srcId="{23C8F476-E068-499E-AD1F-1DC1A06B4107}" destId="{F5461026-CAC1-4D66-BD4E-DDB3E6C86390}" srcOrd="7" destOrd="0" presId="urn:microsoft.com/office/officeart/2005/8/layout/radial4"/>
    <dgm:cxn modelId="{E057487E-A699-4E9B-95A3-8C1184D8F6C6}" type="presParOf" srcId="{23C8F476-E068-499E-AD1F-1DC1A06B4107}" destId="{217C981E-4BBC-4CE0-9FD5-6B04DC74C2D6}" srcOrd="8" destOrd="0" presId="urn:microsoft.com/office/officeart/2005/8/layout/radial4"/>
    <dgm:cxn modelId="{CDFC2785-F8F7-498A-A0F8-F84CF4990F23}" type="presParOf" srcId="{23C8F476-E068-499E-AD1F-1DC1A06B4107}" destId="{6FBC9C12-DA78-441A-ABEE-5BB0644576AA}" srcOrd="9" destOrd="0" presId="urn:microsoft.com/office/officeart/2005/8/layout/radial4"/>
    <dgm:cxn modelId="{C4674177-085E-4A19-92A9-F092E21E4A2C}" type="presParOf" srcId="{23C8F476-E068-499E-AD1F-1DC1A06B4107}" destId="{83AECF79-F86C-454E-A3FD-B76A480A48C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8010D-C4D3-4A90-83E9-FE8A85AF9898}"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en-US"/>
        </a:p>
      </dgm:t>
    </dgm:pt>
    <dgm:pt modelId="{36A4593E-1B3E-4ED5-AE94-A685DD0783C0}">
      <dgm:prSet phldrT="[Text]" custT="1"/>
      <dgm:spPr/>
      <dgm:t>
        <a:bodyPr/>
        <a:lstStyle/>
        <a:p>
          <a:r>
            <a:rPr lang="en-US" sz="2800" b="0" i="0" baseline="0" dirty="0" smtClean="0">
              <a:effectLst>
                <a:outerShdw blurRad="38100" dist="38100" dir="2700000" algn="tl">
                  <a:srgbClr val="000000">
                    <a:alpha val="43137"/>
                  </a:srgbClr>
                </a:outerShdw>
              </a:effectLst>
            </a:rPr>
            <a:t>ADA Responsibilities</a:t>
          </a:r>
          <a:endParaRPr lang="en-US" sz="2800" b="0" i="0" baseline="0" dirty="0">
            <a:effectLst>
              <a:outerShdw blurRad="38100" dist="38100" dir="2700000" algn="tl">
                <a:srgbClr val="000000">
                  <a:alpha val="43137"/>
                </a:srgbClr>
              </a:outerShdw>
            </a:effectLst>
          </a:endParaRPr>
        </a:p>
      </dgm:t>
    </dgm:pt>
    <dgm:pt modelId="{25A6819B-A758-4B23-9A51-77A0488CE024}" type="parTrans" cxnId="{08DBEADC-8BAC-4D02-B347-CE73F076CFFF}">
      <dgm:prSet/>
      <dgm:spPr/>
      <dgm:t>
        <a:bodyPr/>
        <a:lstStyle/>
        <a:p>
          <a:endParaRPr lang="en-US"/>
        </a:p>
      </dgm:t>
    </dgm:pt>
    <dgm:pt modelId="{D529E03C-357E-49EB-879D-B811AD3AD798}" type="sibTrans" cxnId="{08DBEADC-8BAC-4D02-B347-CE73F076CFFF}">
      <dgm:prSet/>
      <dgm:spPr/>
      <dgm:t>
        <a:bodyPr/>
        <a:lstStyle/>
        <a:p>
          <a:endParaRPr lang="en-US"/>
        </a:p>
      </dgm:t>
    </dgm:pt>
    <dgm:pt modelId="{A302E616-3BB3-4DC7-9892-F574C965B7C1}">
      <dgm:prSet phldrT="[Text]" custT="1"/>
      <dgm:spPr/>
      <dgm:t>
        <a:bodyPr/>
        <a:lstStyle/>
        <a:p>
          <a:r>
            <a:rPr lang="en-US" sz="2400" b="0" dirty="0" smtClean="0">
              <a:effectLst>
                <a:outerShdw blurRad="38100" dist="38100" dir="2700000" algn="tl">
                  <a:srgbClr val="000000">
                    <a:alpha val="43137"/>
                  </a:srgbClr>
                </a:outerShdw>
              </a:effectLst>
            </a:rPr>
            <a:t>Develop Policies that Guide Staff on Providing Accessible Care </a:t>
          </a:r>
          <a:endParaRPr lang="en-US" sz="2400" b="0" dirty="0">
            <a:effectLst>
              <a:outerShdw blurRad="38100" dist="38100" dir="2700000" algn="tl">
                <a:srgbClr val="000000">
                  <a:alpha val="43137"/>
                </a:srgbClr>
              </a:outerShdw>
            </a:effectLst>
          </a:endParaRPr>
        </a:p>
      </dgm:t>
    </dgm:pt>
    <dgm:pt modelId="{34279C34-5FAF-4EC7-B5CA-1CE3C6CBF6E1}" type="parTrans" cxnId="{196EB957-C7CB-4A0C-B2F5-D701AD42B615}">
      <dgm:prSet/>
      <dgm:spPr/>
      <dgm:t>
        <a:bodyPr/>
        <a:lstStyle/>
        <a:p>
          <a:endParaRPr lang="en-US"/>
        </a:p>
      </dgm:t>
    </dgm:pt>
    <dgm:pt modelId="{CD20ED7D-6513-4C9E-ACDC-A3A874B39412}" type="sibTrans" cxnId="{196EB957-C7CB-4A0C-B2F5-D701AD42B615}">
      <dgm:prSet/>
      <dgm:spPr/>
      <dgm:t>
        <a:bodyPr/>
        <a:lstStyle/>
        <a:p>
          <a:endParaRPr lang="en-US"/>
        </a:p>
      </dgm:t>
    </dgm:pt>
    <dgm:pt modelId="{EDC305C7-A930-41F2-BACB-01CD60A972BF}">
      <dgm:prSet phldrT="[Text]" custT="1"/>
      <dgm:spPr/>
      <dgm:t>
        <a:bodyPr/>
        <a:lstStyle/>
        <a:p>
          <a:r>
            <a:rPr lang="en-US" sz="2400" b="0" dirty="0" smtClean="0">
              <a:effectLst>
                <a:outerShdw blurRad="38100" dist="38100" dir="2700000" algn="tl">
                  <a:srgbClr val="000000">
                    <a:alpha val="43137"/>
                  </a:srgbClr>
                </a:outerShdw>
              </a:effectLst>
            </a:rPr>
            <a:t>Assure Process for Accommodating Patients</a:t>
          </a:r>
          <a:endParaRPr lang="en-US" sz="2400" b="0" dirty="0">
            <a:effectLst>
              <a:outerShdw blurRad="38100" dist="38100" dir="2700000" algn="tl">
                <a:srgbClr val="000000">
                  <a:alpha val="43137"/>
                </a:srgbClr>
              </a:outerShdw>
            </a:effectLst>
          </a:endParaRPr>
        </a:p>
      </dgm:t>
    </dgm:pt>
    <dgm:pt modelId="{0D54864C-85C5-448C-9809-13C92FDE0146}" type="parTrans" cxnId="{E11A44B2-B9D0-46F4-AC30-92B1871BCB20}">
      <dgm:prSet/>
      <dgm:spPr/>
      <dgm:t>
        <a:bodyPr/>
        <a:lstStyle/>
        <a:p>
          <a:endParaRPr lang="en-US"/>
        </a:p>
      </dgm:t>
    </dgm:pt>
    <dgm:pt modelId="{ADCA72DD-F720-4EBF-A7FC-7EB3538A19E5}" type="sibTrans" cxnId="{E11A44B2-B9D0-46F4-AC30-92B1871BCB20}">
      <dgm:prSet/>
      <dgm:spPr/>
      <dgm:t>
        <a:bodyPr/>
        <a:lstStyle/>
        <a:p>
          <a:endParaRPr lang="en-US"/>
        </a:p>
      </dgm:t>
    </dgm:pt>
    <dgm:pt modelId="{8FB1D319-B30C-48A0-B33F-216D0DA5CC36}">
      <dgm:prSet custT="1"/>
      <dgm:spPr/>
      <dgm:t>
        <a:bodyPr/>
        <a:lstStyle/>
        <a:p>
          <a:r>
            <a:rPr lang="en-US" sz="2400" b="0" dirty="0" smtClean="0">
              <a:effectLst>
                <a:outerShdw blurRad="38100" dist="38100" dir="2700000" algn="tl">
                  <a:srgbClr val="000000">
                    <a:alpha val="43137"/>
                  </a:srgbClr>
                </a:outerShdw>
              </a:effectLst>
            </a:rPr>
            <a:t>Maintain Accessible Facilities &amp; Features</a:t>
          </a:r>
          <a:endParaRPr lang="en-US" sz="2400" b="0" dirty="0"/>
        </a:p>
      </dgm:t>
    </dgm:pt>
    <dgm:pt modelId="{A51ECE1F-C791-4021-A451-7EE1D6C80E38}" type="parTrans" cxnId="{B88FAB5C-F833-4E29-A1AC-83468065ADE8}">
      <dgm:prSet/>
      <dgm:spPr/>
      <dgm:t>
        <a:bodyPr/>
        <a:lstStyle/>
        <a:p>
          <a:endParaRPr lang="en-US"/>
        </a:p>
      </dgm:t>
    </dgm:pt>
    <dgm:pt modelId="{5427D00A-0995-4441-B6E4-47F70043C12A}" type="sibTrans" cxnId="{B88FAB5C-F833-4E29-A1AC-83468065ADE8}">
      <dgm:prSet/>
      <dgm:spPr/>
      <dgm:t>
        <a:bodyPr/>
        <a:lstStyle/>
        <a:p>
          <a:endParaRPr lang="en-US"/>
        </a:p>
      </dgm:t>
    </dgm:pt>
    <dgm:pt modelId="{AFFA6E3B-DA78-4B4E-87F2-29D0A6DF601A}">
      <dgm:prSet custT="1"/>
      <dgm:spPr/>
      <dgm:t>
        <a:bodyPr/>
        <a:lstStyle/>
        <a:p>
          <a:r>
            <a:rPr lang="en-US" sz="2400" b="0" dirty="0" smtClean="0">
              <a:effectLst>
                <a:outerShdw blurRad="38100" dist="38100" dir="2700000" algn="tl">
                  <a:srgbClr val="000000">
                    <a:alpha val="43137"/>
                  </a:srgbClr>
                </a:outerShdw>
              </a:effectLst>
            </a:rPr>
            <a:t>  Install Accessible Medical Equipment</a:t>
          </a:r>
          <a:endParaRPr lang="en-US" sz="2400" b="0" dirty="0">
            <a:effectLst>
              <a:outerShdw blurRad="38100" dist="38100" dir="2700000" algn="tl">
                <a:srgbClr val="000000">
                  <a:alpha val="43137"/>
                </a:srgbClr>
              </a:outerShdw>
            </a:effectLst>
          </a:endParaRPr>
        </a:p>
      </dgm:t>
    </dgm:pt>
    <dgm:pt modelId="{2ACDC6DA-7B65-40DF-A4E5-E85637FE9E7A}" type="parTrans" cxnId="{1E92EC8A-BDDC-498F-B3E6-4D82C4D49869}">
      <dgm:prSet/>
      <dgm:spPr/>
      <dgm:t>
        <a:bodyPr/>
        <a:lstStyle/>
        <a:p>
          <a:endParaRPr lang="en-US"/>
        </a:p>
      </dgm:t>
    </dgm:pt>
    <dgm:pt modelId="{710EF36D-02D2-4CE9-AC87-4C9702A326B0}" type="sibTrans" cxnId="{1E92EC8A-BDDC-498F-B3E6-4D82C4D49869}">
      <dgm:prSet/>
      <dgm:spPr/>
      <dgm:t>
        <a:bodyPr/>
        <a:lstStyle/>
        <a:p>
          <a:endParaRPr lang="en-US"/>
        </a:p>
      </dgm:t>
    </dgm:pt>
    <dgm:pt modelId="{45074A9F-43F0-455F-8F71-816A49B715F0}" type="pres">
      <dgm:prSet presAssocID="{A448010D-C4D3-4A90-83E9-FE8A85AF9898}" presName="diagram" presStyleCnt="0">
        <dgm:presLayoutVars>
          <dgm:chPref val="1"/>
          <dgm:dir/>
          <dgm:animOne val="branch"/>
          <dgm:animLvl val="lvl"/>
          <dgm:resizeHandles val="exact"/>
        </dgm:presLayoutVars>
      </dgm:prSet>
      <dgm:spPr/>
      <dgm:t>
        <a:bodyPr/>
        <a:lstStyle/>
        <a:p>
          <a:endParaRPr lang="en-US"/>
        </a:p>
      </dgm:t>
    </dgm:pt>
    <dgm:pt modelId="{D9EB2F29-650C-412A-B95F-0D526214E900}" type="pres">
      <dgm:prSet presAssocID="{36A4593E-1B3E-4ED5-AE94-A685DD0783C0}" presName="root1" presStyleCnt="0"/>
      <dgm:spPr/>
      <dgm:t>
        <a:bodyPr/>
        <a:lstStyle/>
        <a:p>
          <a:endParaRPr lang="en-US"/>
        </a:p>
      </dgm:t>
    </dgm:pt>
    <dgm:pt modelId="{F9B411C9-D777-4D86-A67A-2D45800610EB}" type="pres">
      <dgm:prSet presAssocID="{36A4593E-1B3E-4ED5-AE94-A685DD0783C0}" presName="LevelOneTextNode" presStyleLbl="node0" presStyleIdx="0" presStyleCnt="1" custScaleX="216028" custScaleY="287389" custLinFactNeighborX="-50790" custLinFactNeighborY="-16320">
        <dgm:presLayoutVars>
          <dgm:chPref val="3"/>
        </dgm:presLayoutVars>
      </dgm:prSet>
      <dgm:spPr/>
      <dgm:t>
        <a:bodyPr/>
        <a:lstStyle/>
        <a:p>
          <a:endParaRPr lang="en-US"/>
        </a:p>
      </dgm:t>
    </dgm:pt>
    <dgm:pt modelId="{0408119A-510C-40AE-9990-F102F6FBB6D1}" type="pres">
      <dgm:prSet presAssocID="{36A4593E-1B3E-4ED5-AE94-A685DD0783C0}" presName="level2hierChild" presStyleCnt="0"/>
      <dgm:spPr/>
      <dgm:t>
        <a:bodyPr/>
        <a:lstStyle/>
        <a:p>
          <a:endParaRPr lang="en-US"/>
        </a:p>
      </dgm:t>
    </dgm:pt>
    <dgm:pt modelId="{5701AD09-3D74-4559-8EDA-62611A90043B}" type="pres">
      <dgm:prSet presAssocID="{34279C34-5FAF-4EC7-B5CA-1CE3C6CBF6E1}" presName="conn2-1" presStyleLbl="parChTrans1D2" presStyleIdx="0" presStyleCnt="4"/>
      <dgm:spPr/>
      <dgm:t>
        <a:bodyPr/>
        <a:lstStyle/>
        <a:p>
          <a:endParaRPr lang="en-US"/>
        </a:p>
      </dgm:t>
    </dgm:pt>
    <dgm:pt modelId="{31414940-0E70-4952-8362-0D6978C456F5}" type="pres">
      <dgm:prSet presAssocID="{34279C34-5FAF-4EC7-B5CA-1CE3C6CBF6E1}" presName="connTx" presStyleLbl="parChTrans1D2" presStyleIdx="0" presStyleCnt="4"/>
      <dgm:spPr/>
      <dgm:t>
        <a:bodyPr/>
        <a:lstStyle/>
        <a:p>
          <a:endParaRPr lang="en-US"/>
        </a:p>
      </dgm:t>
    </dgm:pt>
    <dgm:pt modelId="{EDE20CB3-135E-4553-97EA-035C5BD6F5BB}" type="pres">
      <dgm:prSet presAssocID="{A302E616-3BB3-4DC7-9892-F574C965B7C1}" presName="root2" presStyleCnt="0"/>
      <dgm:spPr/>
      <dgm:t>
        <a:bodyPr/>
        <a:lstStyle/>
        <a:p>
          <a:endParaRPr lang="en-US"/>
        </a:p>
      </dgm:t>
    </dgm:pt>
    <dgm:pt modelId="{78BFCBFD-0D60-4109-8810-75A7C6B7B554}" type="pres">
      <dgm:prSet presAssocID="{A302E616-3BB3-4DC7-9892-F574C965B7C1}" presName="LevelTwoTextNode" presStyleLbl="node2" presStyleIdx="0" presStyleCnt="4" custScaleX="248179">
        <dgm:presLayoutVars>
          <dgm:chPref val="3"/>
        </dgm:presLayoutVars>
      </dgm:prSet>
      <dgm:spPr/>
      <dgm:t>
        <a:bodyPr/>
        <a:lstStyle/>
        <a:p>
          <a:endParaRPr lang="en-US"/>
        </a:p>
      </dgm:t>
    </dgm:pt>
    <dgm:pt modelId="{2B5AA1DA-BB51-4F14-96A4-ED43666451AA}" type="pres">
      <dgm:prSet presAssocID="{A302E616-3BB3-4DC7-9892-F574C965B7C1}" presName="level3hierChild" presStyleCnt="0"/>
      <dgm:spPr/>
      <dgm:t>
        <a:bodyPr/>
        <a:lstStyle/>
        <a:p>
          <a:endParaRPr lang="en-US"/>
        </a:p>
      </dgm:t>
    </dgm:pt>
    <dgm:pt modelId="{AC5FEC42-A4F8-437C-B868-73143CA76606}" type="pres">
      <dgm:prSet presAssocID="{0D54864C-85C5-448C-9809-13C92FDE0146}" presName="conn2-1" presStyleLbl="parChTrans1D2" presStyleIdx="1" presStyleCnt="4"/>
      <dgm:spPr/>
      <dgm:t>
        <a:bodyPr/>
        <a:lstStyle/>
        <a:p>
          <a:endParaRPr lang="en-US"/>
        </a:p>
      </dgm:t>
    </dgm:pt>
    <dgm:pt modelId="{0431FCFE-B880-4421-8048-B38376C61091}" type="pres">
      <dgm:prSet presAssocID="{0D54864C-85C5-448C-9809-13C92FDE0146}" presName="connTx" presStyleLbl="parChTrans1D2" presStyleIdx="1" presStyleCnt="4"/>
      <dgm:spPr/>
      <dgm:t>
        <a:bodyPr/>
        <a:lstStyle/>
        <a:p>
          <a:endParaRPr lang="en-US"/>
        </a:p>
      </dgm:t>
    </dgm:pt>
    <dgm:pt modelId="{72E07A2A-5824-45B6-99A1-CF53943E2178}" type="pres">
      <dgm:prSet presAssocID="{EDC305C7-A930-41F2-BACB-01CD60A972BF}" presName="root2" presStyleCnt="0"/>
      <dgm:spPr/>
      <dgm:t>
        <a:bodyPr/>
        <a:lstStyle/>
        <a:p>
          <a:endParaRPr lang="en-US"/>
        </a:p>
      </dgm:t>
    </dgm:pt>
    <dgm:pt modelId="{5AA1A5E0-F914-4205-9A84-4A25D6860C78}" type="pres">
      <dgm:prSet presAssocID="{EDC305C7-A930-41F2-BACB-01CD60A972BF}" presName="LevelTwoTextNode" presStyleLbl="node2" presStyleIdx="1" presStyleCnt="4" custScaleX="248179">
        <dgm:presLayoutVars>
          <dgm:chPref val="3"/>
        </dgm:presLayoutVars>
      </dgm:prSet>
      <dgm:spPr/>
      <dgm:t>
        <a:bodyPr/>
        <a:lstStyle/>
        <a:p>
          <a:endParaRPr lang="en-US"/>
        </a:p>
      </dgm:t>
    </dgm:pt>
    <dgm:pt modelId="{F8C3CD42-0D2E-4D63-B82A-8A9DB6B2ED57}" type="pres">
      <dgm:prSet presAssocID="{EDC305C7-A930-41F2-BACB-01CD60A972BF}" presName="level3hierChild" presStyleCnt="0"/>
      <dgm:spPr/>
      <dgm:t>
        <a:bodyPr/>
        <a:lstStyle/>
        <a:p>
          <a:endParaRPr lang="en-US"/>
        </a:p>
      </dgm:t>
    </dgm:pt>
    <dgm:pt modelId="{04945823-A7C3-403A-BD63-6DE9467E97C1}" type="pres">
      <dgm:prSet presAssocID="{2ACDC6DA-7B65-40DF-A4E5-E85637FE9E7A}" presName="conn2-1" presStyleLbl="parChTrans1D2" presStyleIdx="2" presStyleCnt="4"/>
      <dgm:spPr/>
      <dgm:t>
        <a:bodyPr/>
        <a:lstStyle/>
        <a:p>
          <a:endParaRPr lang="en-US"/>
        </a:p>
      </dgm:t>
    </dgm:pt>
    <dgm:pt modelId="{115833A6-7D6E-4A77-9A0F-BBD198C4E9EA}" type="pres">
      <dgm:prSet presAssocID="{2ACDC6DA-7B65-40DF-A4E5-E85637FE9E7A}" presName="connTx" presStyleLbl="parChTrans1D2" presStyleIdx="2" presStyleCnt="4"/>
      <dgm:spPr/>
      <dgm:t>
        <a:bodyPr/>
        <a:lstStyle/>
        <a:p>
          <a:endParaRPr lang="en-US"/>
        </a:p>
      </dgm:t>
    </dgm:pt>
    <dgm:pt modelId="{F903AEB8-BE5D-431B-98FC-529E88FBE6DB}" type="pres">
      <dgm:prSet presAssocID="{AFFA6E3B-DA78-4B4E-87F2-29D0A6DF601A}" presName="root2" presStyleCnt="0"/>
      <dgm:spPr/>
      <dgm:t>
        <a:bodyPr/>
        <a:lstStyle/>
        <a:p>
          <a:endParaRPr lang="en-US"/>
        </a:p>
      </dgm:t>
    </dgm:pt>
    <dgm:pt modelId="{62923524-237A-4ADE-92EB-B009D3DD8A68}" type="pres">
      <dgm:prSet presAssocID="{AFFA6E3B-DA78-4B4E-87F2-29D0A6DF601A}" presName="LevelTwoTextNode" presStyleLbl="node2" presStyleIdx="2" presStyleCnt="4" custScaleX="244962">
        <dgm:presLayoutVars>
          <dgm:chPref val="3"/>
        </dgm:presLayoutVars>
      </dgm:prSet>
      <dgm:spPr/>
      <dgm:t>
        <a:bodyPr/>
        <a:lstStyle/>
        <a:p>
          <a:endParaRPr lang="en-US"/>
        </a:p>
      </dgm:t>
    </dgm:pt>
    <dgm:pt modelId="{FEDD7C35-A2EF-4345-9273-47965B911DBD}" type="pres">
      <dgm:prSet presAssocID="{AFFA6E3B-DA78-4B4E-87F2-29D0A6DF601A}" presName="level3hierChild" presStyleCnt="0"/>
      <dgm:spPr/>
      <dgm:t>
        <a:bodyPr/>
        <a:lstStyle/>
        <a:p>
          <a:endParaRPr lang="en-US"/>
        </a:p>
      </dgm:t>
    </dgm:pt>
    <dgm:pt modelId="{E3CD0ECA-6DF6-4868-AB6C-91C9420E13CB}" type="pres">
      <dgm:prSet presAssocID="{A51ECE1F-C791-4021-A451-7EE1D6C80E38}" presName="conn2-1" presStyleLbl="parChTrans1D2" presStyleIdx="3" presStyleCnt="4"/>
      <dgm:spPr/>
      <dgm:t>
        <a:bodyPr/>
        <a:lstStyle/>
        <a:p>
          <a:endParaRPr lang="en-US"/>
        </a:p>
      </dgm:t>
    </dgm:pt>
    <dgm:pt modelId="{1899B66F-2945-4F34-9820-1CF3883CB75D}" type="pres">
      <dgm:prSet presAssocID="{A51ECE1F-C791-4021-A451-7EE1D6C80E38}" presName="connTx" presStyleLbl="parChTrans1D2" presStyleIdx="3" presStyleCnt="4"/>
      <dgm:spPr/>
      <dgm:t>
        <a:bodyPr/>
        <a:lstStyle/>
        <a:p>
          <a:endParaRPr lang="en-US"/>
        </a:p>
      </dgm:t>
    </dgm:pt>
    <dgm:pt modelId="{08FA278E-259A-46FC-A4DF-D2A7C3360884}" type="pres">
      <dgm:prSet presAssocID="{8FB1D319-B30C-48A0-B33F-216D0DA5CC36}" presName="root2" presStyleCnt="0"/>
      <dgm:spPr/>
      <dgm:t>
        <a:bodyPr/>
        <a:lstStyle/>
        <a:p>
          <a:endParaRPr lang="en-US"/>
        </a:p>
      </dgm:t>
    </dgm:pt>
    <dgm:pt modelId="{731F4EF5-6F4B-4223-8911-5E5833FEBF2A}" type="pres">
      <dgm:prSet presAssocID="{8FB1D319-B30C-48A0-B33F-216D0DA5CC36}" presName="LevelTwoTextNode" presStyleLbl="node2" presStyleIdx="3" presStyleCnt="4" custScaleX="245039">
        <dgm:presLayoutVars>
          <dgm:chPref val="3"/>
        </dgm:presLayoutVars>
      </dgm:prSet>
      <dgm:spPr/>
      <dgm:t>
        <a:bodyPr/>
        <a:lstStyle/>
        <a:p>
          <a:endParaRPr lang="en-US"/>
        </a:p>
      </dgm:t>
    </dgm:pt>
    <dgm:pt modelId="{5EABCDF1-54EA-4E39-BD2D-EF13912D1244}" type="pres">
      <dgm:prSet presAssocID="{8FB1D319-B30C-48A0-B33F-216D0DA5CC36}" presName="level3hierChild" presStyleCnt="0"/>
      <dgm:spPr/>
      <dgm:t>
        <a:bodyPr/>
        <a:lstStyle/>
        <a:p>
          <a:endParaRPr lang="en-US"/>
        </a:p>
      </dgm:t>
    </dgm:pt>
  </dgm:ptLst>
  <dgm:cxnLst>
    <dgm:cxn modelId="{196EB957-C7CB-4A0C-B2F5-D701AD42B615}" srcId="{36A4593E-1B3E-4ED5-AE94-A685DD0783C0}" destId="{A302E616-3BB3-4DC7-9892-F574C965B7C1}" srcOrd="0" destOrd="0" parTransId="{34279C34-5FAF-4EC7-B5CA-1CE3C6CBF6E1}" sibTransId="{CD20ED7D-6513-4C9E-ACDC-A3A874B39412}"/>
    <dgm:cxn modelId="{29307BA9-7A7B-4F99-93D6-7FC4E334EA9C}" type="presOf" srcId="{A448010D-C4D3-4A90-83E9-FE8A85AF9898}" destId="{45074A9F-43F0-455F-8F71-816A49B715F0}" srcOrd="0" destOrd="0" presId="urn:microsoft.com/office/officeart/2005/8/layout/hierarchy2"/>
    <dgm:cxn modelId="{08DBEADC-8BAC-4D02-B347-CE73F076CFFF}" srcId="{A448010D-C4D3-4A90-83E9-FE8A85AF9898}" destId="{36A4593E-1B3E-4ED5-AE94-A685DD0783C0}" srcOrd="0" destOrd="0" parTransId="{25A6819B-A758-4B23-9A51-77A0488CE024}" sibTransId="{D529E03C-357E-49EB-879D-B811AD3AD798}"/>
    <dgm:cxn modelId="{C10FE40D-DF12-4732-82E4-13E789D0F710}" type="presOf" srcId="{2ACDC6DA-7B65-40DF-A4E5-E85637FE9E7A}" destId="{115833A6-7D6E-4A77-9A0F-BBD198C4E9EA}" srcOrd="1" destOrd="0" presId="urn:microsoft.com/office/officeart/2005/8/layout/hierarchy2"/>
    <dgm:cxn modelId="{1E92EC8A-BDDC-498F-B3E6-4D82C4D49869}" srcId="{36A4593E-1B3E-4ED5-AE94-A685DD0783C0}" destId="{AFFA6E3B-DA78-4B4E-87F2-29D0A6DF601A}" srcOrd="2" destOrd="0" parTransId="{2ACDC6DA-7B65-40DF-A4E5-E85637FE9E7A}" sibTransId="{710EF36D-02D2-4CE9-AC87-4C9702A326B0}"/>
    <dgm:cxn modelId="{C337D8EA-9D46-4468-85D3-BBC84802F67C}" type="presOf" srcId="{2ACDC6DA-7B65-40DF-A4E5-E85637FE9E7A}" destId="{04945823-A7C3-403A-BD63-6DE9467E97C1}" srcOrd="0" destOrd="0" presId="urn:microsoft.com/office/officeart/2005/8/layout/hierarchy2"/>
    <dgm:cxn modelId="{B88FAB5C-F833-4E29-A1AC-83468065ADE8}" srcId="{36A4593E-1B3E-4ED5-AE94-A685DD0783C0}" destId="{8FB1D319-B30C-48A0-B33F-216D0DA5CC36}" srcOrd="3" destOrd="0" parTransId="{A51ECE1F-C791-4021-A451-7EE1D6C80E38}" sibTransId="{5427D00A-0995-4441-B6E4-47F70043C12A}"/>
    <dgm:cxn modelId="{7A3B3C12-C066-4A5B-8D13-4E9AD8CF79A0}" type="presOf" srcId="{A51ECE1F-C791-4021-A451-7EE1D6C80E38}" destId="{1899B66F-2945-4F34-9820-1CF3883CB75D}" srcOrd="1" destOrd="0" presId="urn:microsoft.com/office/officeart/2005/8/layout/hierarchy2"/>
    <dgm:cxn modelId="{B19DE796-058F-4A51-BE6D-FC3EBA2E2EAA}" type="presOf" srcId="{0D54864C-85C5-448C-9809-13C92FDE0146}" destId="{0431FCFE-B880-4421-8048-B38376C61091}" srcOrd="1" destOrd="0" presId="urn:microsoft.com/office/officeart/2005/8/layout/hierarchy2"/>
    <dgm:cxn modelId="{E11A44B2-B9D0-46F4-AC30-92B1871BCB20}" srcId="{36A4593E-1B3E-4ED5-AE94-A685DD0783C0}" destId="{EDC305C7-A930-41F2-BACB-01CD60A972BF}" srcOrd="1" destOrd="0" parTransId="{0D54864C-85C5-448C-9809-13C92FDE0146}" sibTransId="{ADCA72DD-F720-4EBF-A7FC-7EB3538A19E5}"/>
    <dgm:cxn modelId="{C0475342-C9BB-4122-BB6A-7FA7FBE27D19}" type="presOf" srcId="{0D54864C-85C5-448C-9809-13C92FDE0146}" destId="{AC5FEC42-A4F8-437C-B868-73143CA76606}" srcOrd="0" destOrd="0" presId="urn:microsoft.com/office/officeart/2005/8/layout/hierarchy2"/>
    <dgm:cxn modelId="{B3E4D1BE-328C-4E9F-B0D1-49C64040DBCF}" type="presOf" srcId="{34279C34-5FAF-4EC7-B5CA-1CE3C6CBF6E1}" destId="{31414940-0E70-4952-8362-0D6978C456F5}" srcOrd="1" destOrd="0" presId="urn:microsoft.com/office/officeart/2005/8/layout/hierarchy2"/>
    <dgm:cxn modelId="{33873D11-022E-49BD-BDB8-2EABCC209F30}" type="presOf" srcId="{36A4593E-1B3E-4ED5-AE94-A685DD0783C0}" destId="{F9B411C9-D777-4D86-A67A-2D45800610EB}" srcOrd="0" destOrd="0" presId="urn:microsoft.com/office/officeart/2005/8/layout/hierarchy2"/>
    <dgm:cxn modelId="{127BFE3C-44E2-4B13-B9F6-36737C368457}" type="presOf" srcId="{34279C34-5FAF-4EC7-B5CA-1CE3C6CBF6E1}" destId="{5701AD09-3D74-4559-8EDA-62611A90043B}" srcOrd="0" destOrd="0" presId="urn:microsoft.com/office/officeart/2005/8/layout/hierarchy2"/>
    <dgm:cxn modelId="{D7C9DCE3-1BA1-4B6D-8A59-614D52E07826}" type="presOf" srcId="{A302E616-3BB3-4DC7-9892-F574C965B7C1}" destId="{78BFCBFD-0D60-4109-8810-75A7C6B7B554}" srcOrd="0" destOrd="0" presId="urn:microsoft.com/office/officeart/2005/8/layout/hierarchy2"/>
    <dgm:cxn modelId="{CB5EFBEB-E714-4143-8A9B-04A79AD06A75}" type="presOf" srcId="{AFFA6E3B-DA78-4B4E-87F2-29D0A6DF601A}" destId="{62923524-237A-4ADE-92EB-B009D3DD8A68}" srcOrd="0" destOrd="0" presId="urn:microsoft.com/office/officeart/2005/8/layout/hierarchy2"/>
    <dgm:cxn modelId="{BA100A3A-CEAF-4E8B-8335-2AD29E64F057}" type="presOf" srcId="{8FB1D319-B30C-48A0-B33F-216D0DA5CC36}" destId="{731F4EF5-6F4B-4223-8911-5E5833FEBF2A}" srcOrd="0" destOrd="0" presId="urn:microsoft.com/office/officeart/2005/8/layout/hierarchy2"/>
    <dgm:cxn modelId="{85C459EA-1389-4C84-AD1D-93ED07C7EC9C}" type="presOf" srcId="{A51ECE1F-C791-4021-A451-7EE1D6C80E38}" destId="{E3CD0ECA-6DF6-4868-AB6C-91C9420E13CB}" srcOrd="0" destOrd="0" presId="urn:microsoft.com/office/officeart/2005/8/layout/hierarchy2"/>
    <dgm:cxn modelId="{690C64FE-2C3A-419D-A1CC-AE8A90AA2E13}" type="presOf" srcId="{EDC305C7-A930-41F2-BACB-01CD60A972BF}" destId="{5AA1A5E0-F914-4205-9A84-4A25D6860C78}" srcOrd="0" destOrd="0" presId="urn:microsoft.com/office/officeart/2005/8/layout/hierarchy2"/>
    <dgm:cxn modelId="{8C140FF5-9B2F-49C5-B054-274427AD1A67}" type="presParOf" srcId="{45074A9F-43F0-455F-8F71-816A49B715F0}" destId="{D9EB2F29-650C-412A-B95F-0D526214E900}" srcOrd="0" destOrd="0" presId="urn:microsoft.com/office/officeart/2005/8/layout/hierarchy2"/>
    <dgm:cxn modelId="{E18FB19B-E667-4BE5-AD43-FEA4B52E9D0A}" type="presParOf" srcId="{D9EB2F29-650C-412A-B95F-0D526214E900}" destId="{F9B411C9-D777-4D86-A67A-2D45800610EB}" srcOrd="0" destOrd="0" presId="urn:microsoft.com/office/officeart/2005/8/layout/hierarchy2"/>
    <dgm:cxn modelId="{80F46D3F-B1B0-4A70-BEAD-A68BA6D30F0E}" type="presParOf" srcId="{D9EB2F29-650C-412A-B95F-0D526214E900}" destId="{0408119A-510C-40AE-9990-F102F6FBB6D1}" srcOrd="1" destOrd="0" presId="urn:microsoft.com/office/officeart/2005/8/layout/hierarchy2"/>
    <dgm:cxn modelId="{D2FC481B-DDB5-4B22-907F-77C645D405AB}" type="presParOf" srcId="{0408119A-510C-40AE-9990-F102F6FBB6D1}" destId="{5701AD09-3D74-4559-8EDA-62611A90043B}" srcOrd="0" destOrd="0" presId="urn:microsoft.com/office/officeart/2005/8/layout/hierarchy2"/>
    <dgm:cxn modelId="{F5D12957-9E36-46F1-A5A6-21F4BA3236E1}" type="presParOf" srcId="{5701AD09-3D74-4559-8EDA-62611A90043B}" destId="{31414940-0E70-4952-8362-0D6978C456F5}" srcOrd="0" destOrd="0" presId="urn:microsoft.com/office/officeart/2005/8/layout/hierarchy2"/>
    <dgm:cxn modelId="{5AD9FD64-CE8C-40D0-86AF-80F1D3565CC4}" type="presParOf" srcId="{0408119A-510C-40AE-9990-F102F6FBB6D1}" destId="{EDE20CB3-135E-4553-97EA-035C5BD6F5BB}" srcOrd="1" destOrd="0" presId="urn:microsoft.com/office/officeart/2005/8/layout/hierarchy2"/>
    <dgm:cxn modelId="{87F72225-08AB-4D74-B4DF-25E7D8136D69}" type="presParOf" srcId="{EDE20CB3-135E-4553-97EA-035C5BD6F5BB}" destId="{78BFCBFD-0D60-4109-8810-75A7C6B7B554}" srcOrd="0" destOrd="0" presId="urn:microsoft.com/office/officeart/2005/8/layout/hierarchy2"/>
    <dgm:cxn modelId="{2A65A5A9-4820-47F7-A752-E698E9EBDDBC}" type="presParOf" srcId="{EDE20CB3-135E-4553-97EA-035C5BD6F5BB}" destId="{2B5AA1DA-BB51-4F14-96A4-ED43666451AA}" srcOrd="1" destOrd="0" presId="urn:microsoft.com/office/officeart/2005/8/layout/hierarchy2"/>
    <dgm:cxn modelId="{6E4B31B6-04F1-46B2-B900-319DF81C088E}" type="presParOf" srcId="{0408119A-510C-40AE-9990-F102F6FBB6D1}" destId="{AC5FEC42-A4F8-437C-B868-73143CA76606}" srcOrd="2" destOrd="0" presId="urn:microsoft.com/office/officeart/2005/8/layout/hierarchy2"/>
    <dgm:cxn modelId="{83D0A551-224A-40E6-ABF2-86672A7A6FB7}" type="presParOf" srcId="{AC5FEC42-A4F8-437C-B868-73143CA76606}" destId="{0431FCFE-B880-4421-8048-B38376C61091}" srcOrd="0" destOrd="0" presId="urn:microsoft.com/office/officeart/2005/8/layout/hierarchy2"/>
    <dgm:cxn modelId="{8742D584-D357-4A7B-83A0-12A2C9047881}" type="presParOf" srcId="{0408119A-510C-40AE-9990-F102F6FBB6D1}" destId="{72E07A2A-5824-45B6-99A1-CF53943E2178}" srcOrd="3" destOrd="0" presId="urn:microsoft.com/office/officeart/2005/8/layout/hierarchy2"/>
    <dgm:cxn modelId="{BF570196-E687-4598-85C8-2ED2C69447CF}" type="presParOf" srcId="{72E07A2A-5824-45B6-99A1-CF53943E2178}" destId="{5AA1A5E0-F914-4205-9A84-4A25D6860C78}" srcOrd="0" destOrd="0" presId="urn:microsoft.com/office/officeart/2005/8/layout/hierarchy2"/>
    <dgm:cxn modelId="{B3DB5F7B-D234-43EA-AA05-43F3CF7D88F7}" type="presParOf" srcId="{72E07A2A-5824-45B6-99A1-CF53943E2178}" destId="{F8C3CD42-0D2E-4D63-B82A-8A9DB6B2ED57}" srcOrd="1" destOrd="0" presId="urn:microsoft.com/office/officeart/2005/8/layout/hierarchy2"/>
    <dgm:cxn modelId="{87096D41-7B0B-4BD6-BFC8-A9D63DDD8A64}" type="presParOf" srcId="{0408119A-510C-40AE-9990-F102F6FBB6D1}" destId="{04945823-A7C3-403A-BD63-6DE9467E97C1}" srcOrd="4" destOrd="0" presId="urn:microsoft.com/office/officeart/2005/8/layout/hierarchy2"/>
    <dgm:cxn modelId="{BD5144D2-4C96-4708-AB02-E54B2CDFC630}" type="presParOf" srcId="{04945823-A7C3-403A-BD63-6DE9467E97C1}" destId="{115833A6-7D6E-4A77-9A0F-BBD198C4E9EA}" srcOrd="0" destOrd="0" presId="urn:microsoft.com/office/officeart/2005/8/layout/hierarchy2"/>
    <dgm:cxn modelId="{C2B18D65-302B-462C-92F4-273538C6299B}" type="presParOf" srcId="{0408119A-510C-40AE-9990-F102F6FBB6D1}" destId="{F903AEB8-BE5D-431B-98FC-529E88FBE6DB}" srcOrd="5" destOrd="0" presId="urn:microsoft.com/office/officeart/2005/8/layout/hierarchy2"/>
    <dgm:cxn modelId="{F62FD6F5-687F-4022-9A69-981D89B9BD33}" type="presParOf" srcId="{F903AEB8-BE5D-431B-98FC-529E88FBE6DB}" destId="{62923524-237A-4ADE-92EB-B009D3DD8A68}" srcOrd="0" destOrd="0" presId="urn:microsoft.com/office/officeart/2005/8/layout/hierarchy2"/>
    <dgm:cxn modelId="{897FA429-7F1B-4432-B63E-C66D49AB9668}" type="presParOf" srcId="{F903AEB8-BE5D-431B-98FC-529E88FBE6DB}" destId="{FEDD7C35-A2EF-4345-9273-47965B911DBD}" srcOrd="1" destOrd="0" presId="urn:microsoft.com/office/officeart/2005/8/layout/hierarchy2"/>
    <dgm:cxn modelId="{048EEC03-0AB1-48B0-9BC4-BF7F4D0FD228}" type="presParOf" srcId="{0408119A-510C-40AE-9990-F102F6FBB6D1}" destId="{E3CD0ECA-6DF6-4868-AB6C-91C9420E13CB}" srcOrd="6" destOrd="0" presId="urn:microsoft.com/office/officeart/2005/8/layout/hierarchy2"/>
    <dgm:cxn modelId="{CD5541CA-92D4-43EF-892F-6ECE559BA753}" type="presParOf" srcId="{E3CD0ECA-6DF6-4868-AB6C-91C9420E13CB}" destId="{1899B66F-2945-4F34-9820-1CF3883CB75D}" srcOrd="0" destOrd="0" presId="urn:microsoft.com/office/officeart/2005/8/layout/hierarchy2"/>
    <dgm:cxn modelId="{07C50A4C-D936-450C-913A-D03E5CD2AB1A}" type="presParOf" srcId="{0408119A-510C-40AE-9990-F102F6FBB6D1}" destId="{08FA278E-259A-46FC-A4DF-D2A7C3360884}" srcOrd="7" destOrd="0" presId="urn:microsoft.com/office/officeart/2005/8/layout/hierarchy2"/>
    <dgm:cxn modelId="{F9C7FD66-5A2A-4171-897E-C6AE00E19D22}" type="presParOf" srcId="{08FA278E-259A-46FC-A4DF-D2A7C3360884}" destId="{731F4EF5-6F4B-4223-8911-5E5833FEBF2A}" srcOrd="0" destOrd="0" presId="urn:microsoft.com/office/officeart/2005/8/layout/hierarchy2"/>
    <dgm:cxn modelId="{86F5BB18-EA2B-4CB8-8155-9F95BED8B61D}" type="presParOf" srcId="{08FA278E-259A-46FC-A4DF-D2A7C3360884}" destId="{5EABCDF1-54EA-4E39-BD2D-EF13912D12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448010D-C4D3-4A90-83E9-FE8A85AF9898}"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en-US"/>
        </a:p>
      </dgm:t>
    </dgm:pt>
    <dgm:pt modelId="{36A4593E-1B3E-4ED5-AE94-A685DD0783C0}">
      <dgm:prSet phldrT="[Text]" custT="1"/>
      <dgm:spPr/>
      <dgm:t>
        <a:bodyPr/>
        <a:lstStyle/>
        <a:p>
          <a:r>
            <a:rPr lang="en-US" sz="2800" b="0" i="0" baseline="0" dirty="0" smtClean="0">
              <a:effectLst>
                <a:outerShdw blurRad="38100" dist="38100" dir="2700000" algn="tl">
                  <a:srgbClr val="000000">
                    <a:alpha val="43137"/>
                  </a:srgbClr>
                </a:outerShdw>
              </a:effectLst>
            </a:rPr>
            <a:t>ADA Responsibilities</a:t>
          </a:r>
          <a:endParaRPr lang="en-US" sz="2800" b="0" i="0" baseline="0" dirty="0">
            <a:effectLst>
              <a:outerShdw blurRad="38100" dist="38100" dir="2700000" algn="tl">
                <a:srgbClr val="000000">
                  <a:alpha val="43137"/>
                </a:srgbClr>
              </a:outerShdw>
            </a:effectLst>
          </a:endParaRPr>
        </a:p>
      </dgm:t>
    </dgm:pt>
    <dgm:pt modelId="{25A6819B-A758-4B23-9A51-77A0488CE024}" type="parTrans" cxnId="{08DBEADC-8BAC-4D02-B347-CE73F076CFFF}">
      <dgm:prSet/>
      <dgm:spPr/>
      <dgm:t>
        <a:bodyPr/>
        <a:lstStyle/>
        <a:p>
          <a:endParaRPr lang="en-US"/>
        </a:p>
      </dgm:t>
    </dgm:pt>
    <dgm:pt modelId="{D529E03C-357E-49EB-879D-B811AD3AD798}" type="sibTrans" cxnId="{08DBEADC-8BAC-4D02-B347-CE73F076CFFF}">
      <dgm:prSet/>
      <dgm:spPr/>
      <dgm:t>
        <a:bodyPr/>
        <a:lstStyle/>
        <a:p>
          <a:endParaRPr lang="en-US"/>
        </a:p>
      </dgm:t>
    </dgm:pt>
    <dgm:pt modelId="{AA1C71F2-5458-49AB-B0ED-66D83EEA9619}">
      <dgm:prSet phldrT="[Text]" custT="1"/>
      <dgm:spPr/>
      <dgm:t>
        <a:bodyPr/>
        <a:lstStyle/>
        <a:p>
          <a:r>
            <a:rPr lang="en-US" sz="2400" b="0" dirty="0" smtClean="0">
              <a:effectLst>
                <a:outerShdw blurRad="38100" dist="38100" dir="2700000" algn="tl">
                  <a:srgbClr val="000000">
                    <a:alpha val="43137"/>
                  </a:srgbClr>
                </a:outerShdw>
              </a:effectLst>
            </a:rPr>
            <a:t>Effective Complaint Process</a:t>
          </a:r>
          <a:endParaRPr lang="en-US" sz="2400" b="0" dirty="0">
            <a:effectLst>
              <a:outerShdw blurRad="38100" dist="38100" dir="2700000" algn="tl">
                <a:srgbClr val="000000">
                  <a:alpha val="43137"/>
                </a:srgbClr>
              </a:outerShdw>
            </a:effectLst>
          </a:endParaRPr>
        </a:p>
      </dgm:t>
    </dgm:pt>
    <dgm:pt modelId="{95D9EDBD-748A-4F6B-8512-804DCA963A90}" type="parTrans" cxnId="{A89DE1BC-67CE-4C05-8EF7-7F17113BE3BF}">
      <dgm:prSet/>
      <dgm:spPr/>
      <dgm:t>
        <a:bodyPr/>
        <a:lstStyle/>
        <a:p>
          <a:endParaRPr lang="en-US"/>
        </a:p>
      </dgm:t>
    </dgm:pt>
    <dgm:pt modelId="{1868773A-684D-4E82-8DD4-1493EF595A92}" type="sibTrans" cxnId="{A89DE1BC-67CE-4C05-8EF7-7F17113BE3BF}">
      <dgm:prSet/>
      <dgm:spPr/>
      <dgm:t>
        <a:bodyPr/>
        <a:lstStyle/>
        <a:p>
          <a:endParaRPr lang="en-US"/>
        </a:p>
      </dgm:t>
    </dgm:pt>
    <dgm:pt modelId="{940FF710-A6A8-49B8-8E10-8D9FFAAF7116}">
      <dgm:prSet phldrT="[Text]" custT="1"/>
      <dgm:spPr/>
      <dgm:t>
        <a:bodyPr/>
        <a:lstStyle/>
        <a:p>
          <a:r>
            <a:rPr lang="en-US" sz="2400" b="0" dirty="0" smtClean="0">
              <a:effectLst>
                <a:outerShdw blurRad="38100" dist="38100" dir="2700000" algn="tl">
                  <a:srgbClr val="000000">
                    <a:alpha val="43137"/>
                  </a:srgbClr>
                </a:outerShdw>
              </a:effectLst>
            </a:rPr>
            <a:t>Problem-solving of Patient Issues</a:t>
          </a:r>
          <a:endParaRPr lang="en-US" sz="2400" b="0" dirty="0">
            <a:effectLst>
              <a:outerShdw blurRad="38100" dist="38100" dir="2700000" algn="tl">
                <a:srgbClr val="000000">
                  <a:alpha val="43137"/>
                </a:srgbClr>
              </a:outerShdw>
            </a:effectLst>
          </a:endParaRPr>
        </a:p>
      </dgm:t>
    </dgm:pt>
    <dgm:pt modelId="{02CB2344-46ED-4D87-915D-9F4C596C8E9F}" type="parTrans" cxnId="{CCBC7245-0AE6-411D-9DED-455F4FDB68B8}">
      <dgm:prSet/>
      <dgm:spPr/>
      <dgm:t>
        <a:bodyPr/>
        <a:lstStyle/>
        <a:p>
          <a:endParaRPr lang="en-US"/>
        </a:p>
      </dgm:t>
    </dgm:pt>
    <dgm:pt modelId="{13953DE8-9D73-48FE-9259-1F99E03FAE6B}" type="sibTrans" cxnId="{CCBC7245-0AE6-411D-9DED-455F4FDB68B8}">
      <dgm:prSet/>
      <dgm:spPr/>
      <dgm:t>
        <a:bodyPr/>
        <a:lstStyle/>
        <a:p>
          <a:endParaRPr lang="en-US"/>
        </a:p>
      </dgm:t>
    </dgm:pt>
    <dgm:pt modelId="{E4D4F1CA-AD62-4504-893E-A0E91C7BCF37}">
      <dgm:prSet phldrT="[Text]" custT="1"/>
      <dgm:spPr/>
      <dgm:t>
        <a:bodyPr/>
        <a:lstStyle/>
        <a:p>
          <a:r>
            <a:rPr lang="en-US" sz="2400" b="0" dirty="0" smtClean="0">
              <a:effectLst>
                <a:outerShdw blurRad="38100" dist="38100" dir="2700000" algn="tl">
                  <a:srgbClr val="000000">
                    <a:alpha val="43137"/>
                  </a:srgbClr>
                </a:outerShdw>
              </a:effectLst>
            </a:rPr>
            <a:t>Remove Barriers in Exiting Facilities</a:t>
          </a:r>
          <a:endParaRPr lang="en-US" sz="2400" b="0" dirty="0">
            <a:effectLst>
              <a:outerShdw blurRad="38100" dist="38100" dir="2700000" algn="tl">
                <a:srgbClr val="000000">
                  <a:alpha val="43137"/>
                </a:srgbClr>
              </a:outerShdw>
            </a:effectLst>
          </a:endParaRPr>
        </a:p>
      </dgm:t>
    </dgm:pt>
    <dgm:pt modelId="{BE49AA7E-D22A-4E91-A45E-264F476C2417}" type="parTrans" cxnId="{5C8D22BB-83A7-475F-8DCA-5D93A62DCA95}">
      <dgm:prSet/>
      <dgm:spPr/>
      <dgm:t>
        <a:bodyPr/>
        <a:lstStyle/>
        <a:p>
          <a:endParaRPr lang="en-US"/>
        </a:p>
      </dgm:t>
    </dgm:pt>
    <dgm:pt modelId="{D8DAA4FC-4E08-4CB8-9408-C4FA83A4F765}" type="sibTrans" cxnId="{5C8D22BB-83A7-475F-8DCA-5D93A62DCA95}">
      <dgm:prSet/>
      <dgm:spPr/>
      <dgm:t>
        <a:bodyPr/>
        <a:lstStyle/>
        <a:p>
          <a:endParaRPr lang="en-US"/>
        </a:p>
      </dgm:t>
    </dgm:pt>
    <dgm:pt modelId="{0F9E5916-7921-46C1-BE3A-0B702996687B}">
      <dgm:prSet phldrT="[Text]" custT="1"/>
      <dgm:spPr/>
      <dgm:t>
        <a:bodyPr/>
        <a:lstStyle/>
        <a:p>
          <a:r>
            <a:rPr lang="en-US" sz="2400" b="0" dirty="0" smtClean="0">
              <a:effectLst>
                <a:outerShdw blurRad="38100" dist="38100" dir="2700000" algn="tl">
                  <a:srgbClr val="000000">
                    <a:alpha val="43137"/>
                  </a:srgbClr>
                </a:outerShdw>
              </a:effectLst>
            </a:rPr>
            <a:t>Build Compliant Facilities</a:t>
          </a:r>
          <a:endParaRPr lang="en-US" sz="2400" b="0" dirty="0">
            <a:effectLst>
              <a:outerShdw blurRad="38100" dist="38100" dir="2700000" algn="tl">
                <a:srgbClr val="000000">
                  <a:alpha val="43137"/>
                </a:srgbClr>
              </a:outerShdw>
            </a:effectLst>
          </a:endParaRPr>
        </a:p>
      </dgm:t>
    </dgm:pt>
    <dgm:pt modelId="{D6F7C064-1503-4AFE-94E0-CA5B5F9EB8E6}" type="parTrans" cxnId="{095B3B75-FF46-4C8A-A477-869ADEE9A950}">
      <dgm:prSet/>
      <dgm:spPr/>
      <dgm:t>
        <a:bodyPr/>
        <a:lstStyle/>
        <a:p>
          <a:endParaRPr lang="en-US"/>
        </a:p>
      </dgm:t>
    </dgm:pt>
    <dgm:pt modelId="{65F8ED1B-1E5B-427C-928B-9AD4F10C70D1}" type="sibTrans" cxnId="{095B3B75-FF46-4C8A-A477-869ADEE9A950}">
      <dgm:prSet/>
      <dgm:spPr/>
      <dgm:t>
        <a:bodyPr/>
        <a:lstStyle/>
        <a:p>
          <a:endParaRPr lang="en-US"/>
        </a:p>
      </dgm:t>
    </dgm:pt>
    <dgm:pt modelId="{45074A9F-43F0-455F-8F71-816A49B715F0}" type="pres">
      <dgm:prSet presAssocID="{A448010D-C4D3-4A90-83E9-FE8A85AF9898}" presName="diagram" presStyleCnt="0">
        <dgm:presLayoutVars>
          <dgm:chPref val="1"/>
          <dgm:dir/>
          <dgm:animOne val="branch"/>
          <dgm:animLvl val="lvl"/>
          <dgm:resizeHandles val="exact"/>
        </dgm:presLayoutVars>
      </dgm:prSet>
      <dgm:spPr/>
      <dgm:t>
        <a:bodyPr/>
        <a:lstStyle/>
        <a:p>
          <a:endParaRPr lang="en-US"/>
        </a:p>
      </dgm:t>
    </dgm:pt>
    <dgm:pt modelId="{D9EB2F29-650C-412A-B95F-0D526214E900}" type="pres">
      <dgm:prSet presAssocID="{36A4593E-1B3E-4ED5-AE94-A685DD0783C0}" presName="root1" presStyleCnt="0"/>
      <dgm:spPr/>
      <dgm:t>
        <a:bodyPr/>
        <a:lstStyle/>
        <a:p>
          <a:endParaRPr lang="en-US"/>
        </a:p>
      </dgm:t>
    </dgm:pt>
    <dgm:pt modelId="{F9B411C9-D777-4D86-A67A-2D45800610EB}" type="pres">
      <dgm:prSet presAssocID="{36A4593E-1B3E-4ED5-AE94-A685DD0783C0}" presName="LevelOneTextNode" presStyleLbl="node0" presStyleIdx="0" presStyleCnt="1" custScaleX="216028" custScaleY="287389" custLinFactNeighborX="-50790" custLinFactNeighborY="-16320">
        <dgm:presLayoutVars>
          <dgm:chPref val="3"/>
        </dgm:presLayoutVars>
      </dgm:prSet>
      <dgm:spPr/>
      <dgm:t>
        <a:bodyPr/>
        <a:lstStyle/>
        <a:p>
          <a:endParaRPr lang="en-US"/>
        </a:p>
      </dgm:t>
    </dgm:pt>
    <dgm:pt modelId="{0408119A-510C-40AE-9990-F102F6FBB6D1}" type="pres">
      <dgm:prSet presAssocID="{36A4593E-1B3E-4ED5-AE94-A685DD0783C0}" presName="level2hierChild" presStyleCnt="0"/>
      <dgm:spPr/>
      <dgm:t>
        <a:bodyPr/>
        <a:lstStyle/>
        <a:p>
          <a:endParaRPr lang="en-US"/>
        </a:p>
      </dgm:t>
    </dgm:pt>
    <dgm:pt modelId="{39772E77-66F8-4E3D-B998-8E188E181CA9}" type="pres">
      <dgm:prSet presAssocID="{95D9EDBD-748A-4F6B-8512-804DCA963A90}" presName="conn2-1" presStyleLbl="parChTrans1D2" presStyleIdx="0" presStyleCnt="4"/>
      <dgm:spPr/>
      <dgm:t>
        <a:bodyPr/>
        <a:lstStyle/>
        <a:p>
          <a:endParaRPr lang="en-US"/>
        </a:p>
      </dgm:t>
    </dgm:pt>
    <dgm:pt modelId="{D2032E94-B28A-4118-97F8-DA6CB5F246B5}" type="pres">
      <dgm:prSet presAssocID="{95D9EDBD-748A-4F6B-8512-804DCA963A90}" presName="connTx" presStyleLbl="parChTrans1D2" presStyleIdx="0" presStyleCnt="4"/>
      <dgm:spPr/>
      <dgm:t>
        <a:bodyPr/>
        <a:lstStyle/>
        <a:p>
          <a:endParaRPr lang="en-US"/>
        </a:p>
      </dgm:t>
    </dgm:pt>
    <dgm:pt modelId="{042DEA48-3C29-47BC-979A-141236357691}" type="pres">
      <dgm:prSet presAssocID="{AA1C71F2-5458-49AB-B0ED-66D83EEA9619}" presName="root2" presStyleCnt="0"/>
      <dgm:spPr/>
      <dgm:t>
        <a:bodyPr/>
        <a:lstStyle/>
        <a:p>
          <a:endParaRPr lang="en-US"/>
        </a:p>
      </dgm:t>
    </dgm:pt>
    <dgm:pt modelId="{07780824-8E3C-4654-B766-0844A8C27B28}" type="pres">
      <dgm:prSet presAssocID="{AA1C71F2-5458-49AB-B0ED-66D83EEA9619}" presName="LevelTwoTextNode" presStyleLbl="node2" presStyleIdx="0" presStyleCnt="4" custScaleX="240897" custScaleY="116179" custLinFactNeighborX="4412" custLinFactNeighborY="-5023">
        <dgm:presLayoutVars>
          <dgm:chPref val="3"/>
        </dgm:presLayoutVars>
      </dgm:prSet>
      <dgm:spPr/>
      <dgm:t>
        <a:bodyPr/>
        <a:lstStyle/>
        <a:p>
          <a:endParaRPr lang="en-US"/>
        </a:p>
      </dgm:t>
    </dgm:pt>
    <dgm:pt modelId="{0B90A858-98CC-4443-AC23-2205022CB957}" type="pres">
      <dgm:prSet presAssocID="{AA1C71F2-5458-49AB-B0ED-66D83EEA9619}" presName="level3hierChild" presStyleCnt="0"/>
      <dgm:spPr/>
      <dgm:t>
        <a:bodyPr/>
        <a:lstStyle/>
        <a:p>
          <a:endParaRPr lang="en-US"/>
        </a:p>
      </dgm:t>
    </dgm:pt>
    <dgm:pt modelId="{888AB6EC-BA33-4059-A3CD-B23B9345DF1C}" type="pres">
      <dgm:prSet presAssocID="{02CB2344-46ED-4D87-915D-9F4C596C8E9F}" presName="conn2-1" presStyleLbl="parChTrans1D2" presStyleIdx="1" presStyleCnt="4"/>
      <dgm:spPr/>
      <dgm:t>
        <a:bodyPr/>
        <a:lstStyle/>
        <a:p>
          <a:endParaRPr lang="en-US"/>
        </a:p>
      </dgm:t>
    </dgm:pt>
    <dgm:pt modelId="{8236346B-A9AB-4BB0-B333-5FEB0E586620}" type="pres">
      <dgm:prSet presAssocID="{02CB2344-46ED-4D87-915D-9F4C596C8E9F}" presName="connTx" presStyleLbl="parChTrans1D2" presStyleIdx="1" presStyleCnt="4"/>
      <dgm:spPr/>
      <dgm:t>
        <a:bodyPr/>
        <a:lstStyle/>
        <a:p>
          <a:endParaRPr lang="en-US"/>
        </a:p>
      </dgm:t>
    </dgm:pt>
    <dgm:pt modelId="{4139CD15-E97A-4C77-A51F-7C7AB67A147A}" type="pres">
      <dgm:prSet presAssocID="{940FF710-A6A8-49B8-8E10-8D9FFAAF7116}" presName="root2" presStyleCnt="0"/>
      <dgm:spPr/>
      <dgm:t>
        <a:bodyPr/>
        <a:lstStyle/>
        <a:p>
          <a:endParaRPr lang="en-US"/>
        </a:p>
      </dgm:t>
    </dgm:pt>
    <dgm:pt modelId="{BAC23D78-97D1-4B66-B1D6-8CFE564C4D57}" type="pres">
      <dgm:prSet presAssocID="{940FF710-A6A8-49B8-8E10-8D9FFAAF7116}" presName="LevelTwoTextNode" presStyleLbl="node2" presStyleIdx="1" presStyleCnt="4" custScaleX="248179" custScaleY="116179">
        <dgm:presLayoutVars>
          <dgm:chPref val="3"/>
        </dgm:presLayoutVars>
      </dgm:prSet>
      <dgm:spPr/>
      <dgm:t>
        <a:bodyPr/>
        <a:lstStyle/>
        <a:p>
          <a:endParaRPr lang="en-US"/>
        </a:p>
      </dgm:t>
    </dgm:pt>
    <dgm:pt modelId="{39501577-1EFD-4A29-8540-A7F724F11A63}" type="pres">
      <dgm:prSet presAssocID="{940FF710-A6A8-49B8-8E10-8D9FFAAF7116}" presName="level3hierChild" presStyleCnt="0"/>
      <dgm:spPr/>
      <dgm:t>
        <a:bodyPr/>
        <a:lstStyle/>
        <a:p>
          <a:endParaRPr lang="en-US"/>
        </a:p>
      </dgm:t>
    </dgm:pt>
    <dgm:pt modelId="{BAC27AE9-AD58-4A7F-BA78-28B45478B671}" type="pres">
      <dgm:prSet presAssocID="{BE49AA7E-D22A-4E91-A45E-264F476C2417}" presName="conn2-1" presStyleLbl="parChTrans1D2" presStyleIdx="2" presStyleCnt="4"/>
      <dgm:spPr/>
      <dgm:t>
        <a:bodyPr/>
        <a:lstStyle/>
        <a:p>
          <a:endParaRPr lang="en-US"/>
        </a:p>
      </dgm:t>
    </dgm:pt>
    <dgm:pt modelId="{78B8C371-4437-4ACD-8DFB-F4FA2733951C}" type="pres">
      <dgm:prSet presAssocID="{BE49AA7E-D22A-4E91-A45E-264F476C2417}" presName="connTx" presStyleLbl="parChTrans1D2" presStyleIdx="2" presStyleCnt="4"/>
      <dgm:spPr/>
      <dgm:t>
        <a:bodyPr/>
        <a:lstStyle/>
        <a:p>
          <a:endParaRPr lang="en-US"/>
        </a:p>
      </dgm:t>
    </dgm:pt>
    <dgm:pt modelId="{B7F9D3F9-1244-4785-9C97-ED8A166E3D62}" type="pres">
      <dgm:prSet presAssocID="{E4D4F1CA-AD62-4504-893E-A0E91C7BCF37}" presName="root2" presStyleCnt="0"/>
      <dgm:spPr/>
      <dgm:t>
        <a:bodyPr/>
        <a:lstStyle/>
        <a:p>
          <a:endParaRPr lang="en-US"/>
        </a:p>
      </dgm:t>
    </dgm:pt>
    <dgm:pt modelId="{5AF5730E-9963-4A49-BE27-8C4016B5306A}" type="pres">
      <dgm:prSet presAssocID="{E4D4F1CA-AD62-4504-893E-A0E91C7BCF37}" presName="LevelTwoTextNode" presStyleLbl="node2" presStyleIdx="2" presStyleCnt="4" custScaleX="248179" custScaleY="155641">
        <dgm:presLayoutVars>
          <dgm:chPref val="3"/>
        </dgm:presLayoutVars>
      </dgm:prSet>
      <dgm:spPr/>
      <dgm:t>
        <a:bodyPr/>
        <a:lstStyle/>
        <a:p>
          <a:endParaRPr lang="en-US"/>
        </a:p>
      </dgm:t>
    </dgm:pt>
    <dgm:pt modelId="{FA2547B5-AB92-4CFC-9C1C-4342CD7ABD13}" type="pres">
      <dgm:prSet presAssocID="{E4D4F1CA-AD62-4504-893E-A0E91C7BCF37}" presName="level3hierChild" presStyleCnt="0"/>
      <dgm:spPr/>
      <dgm:t>
        <a:bodyPr/>
        <a:lstStyle/>
        <a:p>
          <a:endParaRPr lang="en-US"/>
        </a:p>
      </dgm:t>
    </dgm:pt>
    <dgm:pt modelId="{7FD386C7-9DFA-4B06-8736-B878330E38C3}" type="pres">
      <dgm:prSet presAssocID="{D6F7C064-1503-4AFE-94E0-CA5B5F9EB8E6}" presName="conn2-1" presStyleLbl="parChTrans1D2" presStyleIdx="3" presStyleCnt="4"/>
      <dgm:spPr/>
      <dgm:t>
        <a:bodyPr/>
        <a:lstStyle/>
        <a:p>
          <a:endParaRPr lang="en-US"/>
        </a:p>
      </dgm:t>
    </dgm:pt>
    <dgm:pt modelId="{07EE21E2-5529-4324-9851-2F0304D92F4C}" type="pres">
      <dgm:prSet presAssocID="{D6F7C064-1503-4AFE-94E0-CA5B5F9EB8E6}" presName="connTx" presStyleLbl="parChTrans1D2" presStyleIdx="3" presStyleCnt="4"/>
      <dgm:spPr/>
      <dgm:t>
        <a:bodyPr/>
        <a:lstStyle/>
        <a:p>
          <a:endParaRPr lang="en-US"/>
        </a:p>
      </dgm:t>
    </dgm:pt>
    <dgm:pt modelId="{83D6BC77-BFA2-4352-BB15-73CDDB8D5AA7}" type="pres">
      <dgm:prSet presAssocID="{0F9E5916-7921-46C1-BE3A-0B702996687B}" presName="root2" presStyleCnt="0"/>
      <dgm:spPr/>
    </dgm:pt>
    <dgm:pt modelId="{73B94984-C5E6-43CE-97DA-F4D5100D05D0}" type="pres">
      <dgm:prSet presAssocID="{0F9E5916-7921-46C1-BE3A-0B702996687B}" presName="LevelTwoTextNode" presStyleLbl="node2" presStyleIdx="3" presStyleCnt="4" custScaleX="241907">
        <dgm:presLayoutVars>
          <dgm:chPref val="3"/>
        </dgm:presLayoutVars>
      </dgm:prSet>
      <dgm:spPr/>
      <dgm:t>
        <a:bodyPr/>
        <a:lstStyle/>
        <a:p>
          <a:endParaRPr lang="en-US"/>
        </a:p>
      </dgm:t>
    </dgm:pt>
    <dgm:pt modelId="{F49A2024-53A6-4B32-B65B-CDC1B9415F8F}" type="pres">
      <dgm:prSet presAssocID="{0F9E5916-7921-46C1-BE3A-0B702996687B}" presName="level3hierChild" presStyleCnt="0"/>
      <dgm:spPr/>
    </dgm:pt>
  </dgm:ptLst>
  <dgm:cxnLst>
    <dgm:cxn modelId="{5CC9B3A2-C556-4F05-917A-4BC62A25DE5A}" type="presOf" srcId="{95D9EDBD-748A-4F6B-8512-804DCA963A90}" destId="{39772E77-66F8-4E3D-B998-8E188E181CA9}" srcOrd="0" destOrd="0" presId="urn:microsoft.com/office/officeart/2005/8/layout/hierarchy2"/>
    <dgm:cxn modelId="{44EF426E-3438-4BEA-B4F5-35264F225D5E}" type="presOf" srcId="{AA1C71F2-5458-49AB-B0ED-66D83EEA9619}" destId="{07780824-8E3C-4654-B766-0844A8C27B28}" srcOrd="0" destOrd="0" presId="urn:microsoft.com/office/officeart/2005/8/layout/hierarchy2"/>
    <dgm:cxn modelId="{D1FDB753-B3D0-4FDA-9099-2D4D2E7F171C}" type="presOf" srcId="{940FF710-A6A8-49B8-8E10-8D9FFAAF7116}" destId="{BAC23D78-97D1-4B66-B1D6-8CFE564C4D57}" srcOrd="0" destOrd="0" presId="urn:microsoft.com/office/officeart/2005/8/layout/hierarchy2"/>
    <dgm:cxn modelId="{08DBEADC-8BAC-4D02-B347-CE73F076CFFF}" srcId="{A448010D-C4D3-4A90-83E9-FE8A85AF9898}" destId="{36A4593E-1B3E-4ED5-AE94-A685DD0783C0}" srcOrd="0" destOrd="0" parTransId="{25A6819B-A758-4B23-9A51-77A0488CE024}" sibTransId="{D529E03C-357E-49EB-879D-B811AD3AD798}"/>
    <dgm:cxn modelId="{503B32D1-7E88-4E02-85C5-DEE5A8B65017}" type="presOf" srcId="{0F9E5916-7921-46C1-BE3A-0B702996687B}" destId="{73B94984-C5E6-43CE-97DA-F4D5100D05D0}" srcOrd="0" destOrd="0" presId="urn:microsoft.com/office/officeart/2005/8/layout/hierarchy2"/>
    <dgm:cxn modelId="{A89DE1BC-67CE-4C05-8EF7-7F17113BE3BF}" srcId="{36A4593E-1B3E-4ED5-AE94-A685DD0783C0}" destId="{AA1C71F2-5458-49AB-B0ED-66D83EEA9619}" srcOrd="0" destOrd="0" parTransId="{95D9EDBD-748A-4F6B-8512-804DCA963A90}" sibTransId="{1868773A-684D-4E82-8DD4-1493EF595A92}"/>
    <dgm:cxn modelId="{8E84C348-A9A1-455B-A547-AD2C9372C5BC}" type="presOf" srcId="{D6F7C064-1503-4AFE-94E0-CA5B5F9EB8E6}" destId="{07EE21E2-5529-4324-9851-2F0304D92F4C}" srcOrd="1" destOrd="0" presId="urn:microsoft.com/office/officeart/2005/8/layout/hierarchy2"/>
    <dgm:cxn modelId="{482A639A-579A-4A3E-882E-4A7A16490A1B}" type="presOf" srcId="{36A4593E-1B3E-4ED5-AE94-A685DD0783C0}" destId="{F9B411C9-D777-4D86-A67A-2D45800610EB}" srcOrd="0" destOrd="0" presId="urn:microsoft.com/office/officeart/2005/8/layout/hierarchy2"/>
    <dgm:cxn modelId="{52D5D1F4-3D55-45D3-BA63-10DAA4DE83CB}" type="presOf" srcId="{02CB2344-46ED-4D87-915D-9F4C596C8E9F}" destId="{888AB6EC-BA33-4059-A3CD-B23B9345DF1C}" srcOrd="0" destOrd="0" presId="urn:microsoft.com/office/officeart/2005/8/layout/hierarchy2"/>
    <dgm:cxn modelId="{2A0C8DA2-C10F-4861-90FC-BEB7EEB9AA6F}" type="presOf" srcId="{95D9EDBD-748A-4F6B-8512-804DCA963A90}" destId="{D2032E94-B28A-4118-97F8-DA6CB5F246B5}" srcOrd="1" destOrd="0" presId="urn:microsoft.com/office/officeart/2005/8/layout/hierarchy2"/>
    <dgm:cxn modelId="{32E2E81A-E617-4194-B5B8-76A6EDC01EEF}" type="presOf" srcId="{D6F7C064-1503-4AFE-94E0-CA5B5F9EB8E6}" destId="{7FD386C7-9DFA-4B06-8736-B878330E38C3}" srcOrd="0" destOrd="0" presId="urn:microsoft.com/office/officeart/2005/8/layout/hierarchy2"/>
    <dgm:cxn modelId="{C25AE01F-D12D-48E3-90F8-BB59FEFE115C}" type="presOf" srcId="{BE49AA7E-D22A-4E91-A45E-264F476C2417}" destId="{BAC27AE9-AD58-4A7F-BA78-28B45478B671}" srcOrd="0" destOrd="0" presId="urn:microsoft.com/office/officeart/2005/8/layout/hierarchy2"/>
    <dgm:cxn modelId="{55AABC67-ABDC-4E00-8A2C-B6AC37E4F7AB}" type="presOf" srcId="{E4D4F1CA-AD62-4504-893E-A0E91C7BCF37}" destId="{5AF5730E-9963-4A49-BE27-8C4016B5306A}" srcOrd="0" destOrd="0" presId="urn:microsoft.com/office/officeart/2005/8/layout/hierarchy2"/>
    <dgm:cxn modelId="{BF6E07BA-E8E6-4FE8-9BC1-A6573D141ED1}" type="presOf" srcId="{02CB2344-46ED-4D87-915D-9F4C596C8E9F}" destId="{8236346B-A9AB-4BB0-B333-5FEB0E586620}" srcOrd="1" destOrd="0" presId="urn:microsoft.com/office/officeart/2005/8/layout/hierarchy2"/>
    <dgm:cxn modelId="{36DF083C-7D18-45E7-AB33-1A316A6F12A9}" type="presOf" srcId="{A448010D-C4D3-4A90-83E9-FE8A85AF9898}" destId="{45074A9F-43F0-455F-8F71-816A49B715F0}" srcOrd="0" destOrd="0" presId="urn:microsoft.com/office/officeart/2005/8/layout/hierarchy2"/>
    <dgm:cxn modelId="{9043B926-BFD7-458F-A6C6-4E77E3EB0AA3}" type="presOf" srcId="{BE49AA7E-D22A-4E91-A45E-264F476C2417}" destId="{78B8C371-4437-4ACD-8DFB-F4FA2733951C}" srcOrd="1" destOrd="0" presId="urn:microsoft.com/office/officeart/2005/8/layout/hierarchy2"/>
    <dgm:cxn modelId="{5C8D22BB-83A7-475F-8DCA-5D93A62DCA95}" srcId="{36A4593E-1B3E-4ED5-AE94-A685DD0783C0}" destId="{E4D4F1CA-AD62-4504-893E-A0E91C7BCF37}" srcOrd="2" destOrd="0" parTransId="{BE49AA7E-D22A-4E91-A45E-264F476C2417}" sibTransId="{D8DAA4FC-4E08-4CB8-9408-C4FA83A4F765}"/>
    <dgm:cxn modelId="{095B3B75-FF46-4C8A-A477-869ADEE9A950}" srcId="{36A4593E-1B3E-4ED5-AE94-A685DD0783C0}" destId="{0F9E5916-7921-46C1-BE3A-0B702996687B}" srcOrd="3" destOrd="0" parTransId="{D6F7C064-1503-4AFE-94E0-CA5B5F9EB8E6}" sibTransId="{65F8ED1B-1E5B-427C-928B-9AD4F10C70D1}"/>
    <dgm:cxn modelId="{CCBC7245-0AE6-411D-9DED-455F4FDB68B8}" srcId="{36A4593E-1B3E-4ED5-AE94-A685DD0783C0}" destId="{940FF710-A6A8-49B8-8E10-8D9FFAAF7116}" srcOrd="1" destOrd="0" parTransId="{02CB2344-46ED-4D87-915D-9F4C596C8E9F}" sibTransId="{13953DE8-9D73-48FE-9259-1F99E03FAE6B}"/>
    <dgm:cxn modelId="{34FF2F80-90DF-46EA-8302-E0C6942E551F}" type="presParOf" srcId="{45074A9F-43F0-455F-8F71-816A49B715F0}" destId="{D9EB2F29-650C-412A-B95F-0D526214E900}" srcOrd="0" destOrd="0" presId="urn:microsoft.com/office/officeart/2005/8/layout/hierarchy2"/>
    <dgm:cxn modelId="{E94F72FF-A69F-4021-87DB-88AF7FFE72A9}" type="presParOf" srcId="{D9EB2F29-650C-412A-B95F-0D526214E900}" destId="{F9B411C9-D777-4D86-A67A-2D45800610EB}" srcOrd="0" destOrd="0" presId="urn:microsoft.com/office/officeart/2005/8/layout/hierarchy2"/>
    <dgm:cxn modelId="{E770D6A3-FCB5-4617-AC3E-2282DC390462}" type="presParOf" srcId="{D9EB2F29-650C-412A-B95F-0D526214E900}" destId="{0408119A-510C-40AE-9990-F102F6FBB6D1}" srcOrd="1" destOrd="0" presId="urn:microsoft.com/office/officeart/2005/8/layout/hierarchy2"/>
    <dgm:cxn modelId="{885C489D-7FBA-4877-AC1D-C70E6D12D565}" type="presParOf" srcId="{0408119A-510C-40AE-9990-F102F6FBB6D1}" destId="{39772E77-66F8-4E3D-B998-8E188E181CA9}" srcOrd="0" destOrd="0" presId="urn:microsoft.com/office/officeart/2005/8/layout/hierarchy2"/>
    <dgm:cxn modelId="{D6910CF9-51BE-41AF-90C1-6F3E7421D205}" type="presParOf" srcId="{39772E77-66F8-4E3D-B998-8E188E181CA9}" destId="{D2032E94-B28A-4118-97F8-DA6CB5F246B5}" srcOrd="0" destOrd="0" presId="urn:microsoft.com/office/officeart/2005/8/layout/hierarchy2"/>
    <dgm:cxn modelId="{9C9D275E-5767-4403-A09B-0AF45AA3FB62}" type="presParOf" srcId="{0408119A-510C-40AE-9990-F102F6FBB6D1}" destId="{042DEA48-3C29-47BC-979A-141236357691}" srcOrd="1" destOrd="0" presId="urn:microsoft.com/office/officeart/2005/8/layout/hierarchy2"/>
    <dgm:cxn modelId="{A059F38F-79E1-4145-BAB5-F3651659F8DA}" type="presParOf" srcId="{042DEA48-3C29-47BC-979A-141236357691}" destId="{07780824-8E3C-4654-B766-0844A8C27B28}" srcOrd="0" destOrd="0" presId="urn:microsoft.com/office/officeart/2005/8/layout/hierarchy2"/>
    <dgm:cxn modelId="{1A472157-E850-4368-8123-F6E13C3B8460}" type="presParOf" srcId="{042DEA48-3C29-47BC-979A-141236357691}" destId="{0B90A858-98CC-4443-AC23-2205022CB957}" srcOrd="1" destOrd="0" presId="urn:microsoft.com/office/officeart/2005/8/layout/hierarchy2"/>
    <dgm:cxn modelId="{795DF52A-2D3D-4944-BC14-FE774C4BD798}" type="presParOf" srcId="{0408119A-510C-40AE-9990-F102F6FBB6D1}" destId="{888AB6EC-BA33-4059-A3CD-B23B9345DF1C}" srcOrd="2" destOrd="0" presId="urn:microsoft.com/office/officeart/2005/8/layout/hierarchy2"/>
    <dgm:cxn modelId="{D2C988B1-54F2-4ACC-AB79-73066A4129C4}" type="presParOf" srcId="{888AB6EC-BA33-4059-A3CD-B23B9345DF1C}" destId="{8236346B-A9AB-4BB0-B333-5FEB0E586620}" srcOrd="0" destOrd="0" presId="urn:microsoft.com/office/officeart/2005/8/layout/hierarchy2"/>
    <dgm:cxn modelId="{10730045-8DB5-47E4-A3A4-318CF1CA0BBC}" type="presParOf" srcId="{0408119A-510C-40AE-9990-F102F6FBB6D1}" destId="{4139CD15-E97A-4C77-A51F-7C7AB67A147A}" srcOrd="3" destOrd="0" presId="urn:microsoft.com/office/officeart/2005/8/layout/hierarchy2"/>
    <dgm:cxn modelId="{F5EBADDC-6BA8-4CC6-9605-94DE5DCB5CC0}" type="presParOf" srcId="{4139CD15-E97A-4C77-A51F-7C7AB67A147A}" destId="{BAC23D78-97D1-4B66-B1D6-8CFE564C4D57}" srcOrd="0" destOrd="0" presId="urn:microsoft.com/office/officeart/2005/8/layout/hierarchy2"/>
    <dgm:cxn modelId="{8D097BED-9F79-4EF9-9E70-FA2BA078D21D}" type="presParOf" srcId="{4139CD15-E97A-4C77-A51F-7C7AB67A147A}" destId="{39501577-1EFD-4A29-8540-A7F724F11A63}" srcOrd="1" destOrd="0" presId="urn:microsoft.com/office/officeart/2005/8/layout/hierarchy2"/>
    <dgm:cxn modelId="{6BF550DC-CEF6-4216-BF58-C68C0F8565E1}" type="presParOf" srcId="{0408119A-510C-40AE-9990-F102F6FBB6D1}" destId="{BAC27AE9-AD58-4A7F-BA78-28B45478B671}" srcOrd="4" destOrd="0" presId="urn:microsoft.com/office/officeart/2005/8/layout/hierarchy2"/>
    <dgm:cxn modelId="{D7304E9E-3E48-4FBC-86C5-22CCE81DA714}" type="presParOf" srcId="{BAC27AE9-AD58-4A7F-BA78-28B45478B671}" destId="{78B8C371-4437-4ACD-8DFB-F4FA2733951C}" srcOrd="0" destOrd="0" presId="urn:microsoft.com/office/officeart/2005/8/layout/hierarchy2"/>
    <dgm:cxn modelId="{EACC4FE1-1036-45A6-90C7-2A58CEB64CDC}" type="presParOf" srcId="{0408119A-510C-40AE-9990-F102F6FBB6D1}" destId="{B7F9D3F9-1244-4785-9C97-ED8A166E3D62}" srcOrd="5" destOrd="0" presId="urn:microsoft.com/office/officeart/2005/8/layout/hierarchy2"/>
    <dgm:cxn modelId="{8AD05321-A6F8-4C9D-9CD9-6B050C222FBC}" type="presParOf" srcId="{B7F9D3F9-1244-4785-9C97-ED8A166E3D62}" destId="{5AF5730E-9963-4A49-BE27-8C4016B5306A}" srcOrd="0" destOrd="0" presId="urn:microsoft.com/office/officeart/2005/8/layout/hierarchy2"/>
    <dgm:cxn modelId="{32AB91BB-539A-4A8A-A782-17210F654A99}" type="presParOf" srcId="{B7F9D3F9-1244-4785-9C97-ED8A166E3D62}" destId="{FA2547B5-AB92-4CFC-9C1C-4342CD7ABD13}" srcOrd="1" destOrd="0" presId="urn:microsoft.com/office/officeart/2005/8/layout/hierarchy2"/>
    <dgm:cxn modelId="{C853F4F0-09BC-4CC0-A7F7-F3A4963D15C6}" type="presParOf" srcId="{0408119A-510C-40AE-9990-F102F6FBB6D1}" destId="{7FD386C7-9DFA-4B06-8736-B878330E38C3}" srcOrd="6" destOrd="0" presId="urn:microsoft.com/office/officeart/2005/8/layout/hierarchy2"/>
    <dgm:cxn modelId="{77DEA9C7-88B3-4569-8A95-85D311362F4D}" type="presParOf" srcId="{7FD386C7-9DFA-4B06-8736-B878330E38C3}" destId="{07EE21E2-5529-4324-9851-2F0304D92F4C}" srcOrd="0" destOrd="0" presId="urn:microsoft.com/office/officeart/2005/8/layout/hierarchy2"/>
    <dgm:cxn modelId="{23E4FFDE-55EA-4A66-9F66-E7184A259A64}" type="presParOf" srcId="{0408119A-510C-40AE-9990-F102F6FBB6D1}" destId="{83D6BC77-BFA2-4352-BB15-73CDDB8D5AA7}" srcOrd="7" destOrd="0" presId="urn:microsoft.com/office/officeart/2005/8/layout/hierarchy2"/>
    <dgm:cxn modelId="{04E7048F-3870-40FD-8C69-80106B0AEE7D}" type="presParOf" srcId="{83D6BC77-BFA2-4352-BB15-73CDDB8D5AA7}" destId="{73B94984-C5E6-43CE-97DA-F4D5100D05D0}" srcOrd="0" destOrd="0" presId="urn:microsoft.com/office/officeart/2005/8/layout/hierarchy2"/>
    <dgm:cxn modelId="{3399BFE8-DB93-498F-B791-1C66D5523F3C}" type="presParOf" srcId="{83D6BC77-BFA2-4352-BB15-73CDDB8D5AA7}" destId="{F49A2024-53A6-4B32-B65B-CDC1B9415F8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BBD059-C36E-4AD5-A487-50F68BC77483}" type="doc">
      <dgm:prSet loTypeId="urn:microsoft.com/office/officeart/2005/8/layout/default#1" loCatId="list" qsTypeId="urn:microsoft.com/office/officeart/2005/8/quickstyle/simple2" qsCatId="simple" csTypeId="urn:microsoft.com/office/officeart/2005/8/colors/colorful5" csCatId="colorful" phldr="1"/>
      <dgm:spPr/>
      <dgm:t>
        <a:bodyPr/>
        <a:lstStyle/>
        <a:p>
          <a:endParaRPr lang="en-US"/>
        </a:p>
      </dgm:t>
    </dgm:pt>
    <dgm:pt modelId="{FB28A6B2-80EC-43B0-9A4D-F3C39205B54D}">
      <dgm:prSet phldrT="[Text]"/>
      <dgm:spPr/>
      <dgm:t>
        <a:bodyPr/>
        <a:lstStyle/>
        <a:p>
          <a:r>
            <a:rPr lang="en-US" b="1" dirty="0" smtClean="0"/>
            <a:t>Responsibility For Accessible Facilities and Services </a:t>
          </a:r>
          <a:endParaRPr lang="en-US" b="1" dirty="0"/>
        </a:p>
      </dgm:t>
    </dgm:pt>
    <dgm:pt modelId="{E02936B7-F83B-48D5-B0E9-FF96482C913E}" type="parTrans" cxnId="{A9FF6E1B-37FC-4D33-B040-7ACC7123FDCE}">
      <dgm:prSet/>
      <dgm:spPr/>
      <dgm:t>
        <a:bodyPr/>
        <a:lstStyle/>
        <a:p>
          <a:endParaRPr lang="en-US"/>
        </a:p>
      </dgm:t>
    </dgm:pt>
    <dgm:pt modelId="{241B6D57-B39D-4619-9CCF-75E8E407ADA6}" type="sibTrans" cxnId="{A9FF6E1B-37FC-4D33-B040-7ACC7123FDCE}">
      <dgm:prSet/>
      <dgm:spPr/>
      <dgm:t>
        <a:bodyPr/>
        <a:lstStyle/>
        <a:p>
          <a:endParaRPr lang="en-US"/>
        </a:p>
      </dgm:t>
    </dgm:pt>
    <dgm:pt modelId="{17216C52-1357-4F70-BA65-9ADF6698C6EC}">
      <dgm:prSet phldrT="[Text]"/>
      <dgm:spPr/>
      <dgm:t>
        <a:bodyPr/>
        <a:lstStyle/>
        <a:p>
          <a:r>
            <a:rPr lang="en-US" b="1" dirty="0" smtClean="0"/>
            <a:t>Communication Assistance</a:t>
          </a:r>
          <a:endParaRPr lang="en-US" b="1" dirty="0"/>
        </a:p>
      </dgm:t>
    </dgm:pt>
    <dgm:pt modelId="{6E68DC17-5EDE-4BAB-9A87-AC6D049B8BA1}" type="parTrans" cxnId="{93D0ECF0-B252-45C8-BCE8-C2B41DC4E0A4}">
      <dgm:prSet/>
      <dgm:spPr/>
      <dgm:t>
        <a:bodyPr/>
        <a:lstStyle/>
        <a:p>
          <a:endParaRPr lang="en-US"/>
        </a:p>
      </dgm:t>
    </dgm:pt>
    <dgm:pt modelId="{1EA99F7C-0972-4A12-AC8D-57D262AAC161}" type="sibTrans" cxnId="{93D0ECF0-B252-45C8-BCE8-C2B41DC4E0A4}">
      <dgm:prSet/>
      <dgm:spPr/>
      <dgm:t>
        <a:bodyPr/>
        <a:lstStyle/>
        <a:p>
          <a:endParaRPr lang="en-US"/>
        </a:p>
      </dgm:t>
    </dgm:pt>
    <dgm:pt modelId="{E80145FB-1AF9-4B7B-B8AD-F2629DFFE908}">
      <dgm:prSet phldrT="[Text]"/>
      <dgm:spPr/>
      <dgm:t>
        <a:bodyPr/>
        <a:lstStyle/>
        <a:p>
          <a:r>
            <a:rPr lang="en-US" b="1" dirty="0" smtClean="0"/>
            <a:t>Mobilizing Lifting and Transferring: Inpatient/Outpatient Services</a:t>
          </a:r>
          <a:endParaRPr lang="en-US" b="1" dirty="0"/>
        </a:p>
      </dgm:t>
    </dgm:pt>
    <dgm:pt modelId="{0D5C2457-E119-412C-B075-55B68B7EDBAF}" type="parTrans" cxnId="{7C770203-43AA-4600-B542-648DA96E8EDE}">
      <dgm:prSet/>
      <dgm:spPr/>
      <dgm:t>
        <a:bodyPr/>
        <a:lstStyle/>
        <a:p>
          <a:endParaRPr lang="en-US"/>
        </a:p>
      </dgm:t>
    </dgm:pt>
    <dgm:pt modelId="{6E6C6BB1-F674-41C4-B405-40E6302F755F}" type="sibTrans" cxnId="{7C770203-43AA-4600-B542-648DA96E8EDE}">
      <dgm:prSet/>
      <dgm:spPr/>
      <dgm:t>
        <a:bodyPr/>
        <a:lstStyle/>
        <a:p>
          <a:endParaRPr lang="en-US"/>
        </a:p>
      </dgm:t>
    </dgm:pt>
    <dgm:pt modelId="{F226CC86-EBBC-4CCC-9C1E-2FF149497D88}">
      <dgm:prSet/>
      <dgm:spPr/>
      <dgm:t>
        <a:bodyPr/>
        <a:lstStyle/>
        <a:p>
          <a:r>
            <a:rPr lang="en-US" b="1" dirty="0" smtClean="0"/>
            <a:t>Accessible Inpatient/Outpatient Medical Facilities and Equipment</a:t>
          </a:r>
        </a:p>
      </dgm:t>
    </dgm:pt>
    <dgm:pt modelId="{E16ECEE1-6C54-4DC9-B116-29065AFCADFF}" type="parTrans" cxnId="{759850A9-6174-4B62-9AD5-0AA2E50EA8D3}">
      <dgm:prSet/>
      <dgm:spPr/>
      <dgm:t>
        <a:bodyPr/>
        <a:lstStyle/>
        <a:p>
          <a:endParaRPr lang="en-US"/>
        </a:p>
      </dgm:t>
    </dgm:pt>
    <dgm:pt modelId="{54E1EC90-EFA2-4050-BB30-011B35A013BD}" type="sibTrans" cxnId="{759850A9-6174-4B62-9AD5-0AA2E50EA8D3}">
      <dgm:prSet/>
      <dgm:spPr/>
      <dgm:t>
        <a:bodyPr/>
        <a:lstStyle/>
        <a:p>
          <a:endParaRPr lang="en-US"/>
        </a:p>
      </dgm:t>
    </dgm:pt>
    <dgm:pt modelId="{24BA90E7-C72F-4F8A-8DD9-86BC01D14C15}">
      <dgm:prSet/>
      <dgm:spPr/>
      <dgm:t>
        <a:bodyPr/>
        <a:lstStyle/>
        <a:p>
          <a:r>
            <a:rPr lang="en-US" b="1" dirty="0" smtClean="0"/>
            <a:t>Weight Measurement </a:t>
          </a:r>
        </a:p>
      </dgm:t>
    </dgm:pt>
    <dgm:pt modelId="{02B38D60-BD26-4E97-97F4-1FDBA8443437}" type="parTrans" cxnId="{CCDC5739-9F46-4C33-A636-747A230ED367}">
      <dgm:prSet/>
      <dgm:spPr/>
      <dgm:t>
        <a:bodyPr/>
        <a:lstStyle/>
        <a:p>
          <a:endParaRPr lang="en-US"/>
        </a:p>
      </dgm:t>
    </dgm:pt>
    <dgm:pt modelId="{3287300B-35C4-4806-85C4-EAB70F654931}" type="sibTrans" cxnId="{CCDC5739-9F46-4C33-A636-747A230ED367}">
      <dgm:prSet/>
      <dgm:spPr/>
      <dgm:t>
        <a:bodyPr/>
        <a:lstStyle/>
        <a:p>
          <a:endParaRPr lang="en-US"/>
        </a:p>
      </dgm:t>
    </dgm:pt>
    <dgm:pt modelId="{1527FAE8-4277-41DF-A000-C6EE7966FAC9}">
      <dgm:prSet/>
      <dgm:spPr/>
      <dgm:t>
        <a:bodyPr/>
        <a:lstStyle/>
        <a:p>
          <a:r>
            <a:rPr lang="en-US" b="1" dirty="0" smtClean="0"/>
            <a:t>Service Animals</a:t>
          </a:r>
        </a:p>
      </dgm:t>
    </dgm:pt>
    <dgm:pt modelId="{4B070B76-CE96-4B9F-91C7-B2E1FA7A53F7}" type="parTrans" cxnId="{A1005EB2-86C6-4F79-9638-C3B20A7A67AA}">
      <dgm:prSet/>
      <dgm:spPr/>
      <dgm:t>
        <a:bodyPr/>
        <a:lstStyle/>
        <a:p>
          <a:endParaRPr lang="en-US"/>
        </a:p>
      </dgm:t>
    </dgm:pt>
    <dgm:pt modelId="{76042E56-D130-4067-8903-95F67033553A}" type="sibTrans" cxnId="{A1005EB2-86C6-4F79-9638-C3B20A7A67AA}">
      <dgm:prSet/>
      <dgm:spPr/>
      <dgm:t>
        <a:bodyPr/>
        <a:lstStyle/>
        <a:p>
          <a:endParaRPr lang="en-US"/>
        </a:p>
      </dgm:t>
    </dgm:pt>
    <dgm:pt modelId="{A715BDC9-2242-49E9-84B3-DE4A2FB31E8D}">
      <dgm:prSet/>
      <dgm:spPr/>
      <dgm:t>
        <a:bodyPr/>
        <a:lstStyle/>
        <a:p>
          <a:r>
            <a:rPr lang="en-US" b="1" dirty="0" smtClean="0"/>
            <a:t>Guidance for Maintaining an Accessible Environment</a:t>
          </a:r>
          <a:endParaRPr lang="en-US" b="1" dirty="0"/>
        </a:p>
      </dgm:t>
    </dgm:pt>
    <dgm:pt modelId="{D4CABDFA-7F43-420A-A591-73E39257DB9D}" type="parTrans" cxnId="{7A3B2B78-94FD-4BC6-B3E8-BFDFDB7DE561}">
      <dgm:prSet/>
      <dgm:spPr/>
      <dgm:t>
        <a:bodyPr/>
        <a:lstStyle/>
        <a:p>
          <a:endParaRPr lang="en-US"/>
        </a:p>
      </dgm:t>
    </dgm:pt>
    <dgm:pt modelId="{E0D1A8BD-92B2-4283-95CF-DF72092B71BA}" type="sibTrans" cxnId="{7A3B2B78-94FD-4BC6-B3E8-BFDFDB7DE561}">
      <dgm:prSet/>
      <dgm:spPr/>
      <dgm:t>
        <a:bodyPr/>
        <a:lstStyle/>
        <a:p>
          <a:endParaRPr lang="en-US"/>
        </a:p>
      </dgm:t>
    </dgm:pt>
    <dgm:pt modelId="{474FED92-E05E-4981-B81B-56656510EF7D}">
      <dgm:prSet/>
      <dgm:spPr/>
      <dgm:t>
        <a:bodyPr/>
        <a:lstStyle/>
        <a:p>
          <a:r>
            <a:rPr lang="en-US" b="1" dirty="0" smtClean="0"/>
            <a:t>Medical Imaging And Diagnostic/Therapeutic Procedures</a:t>
          </a:r>
        </a:p>
      </dgm:t>
    </dgm:pt>
    <dgm:pt modelId="{92D5B3E1-53F8-4876-97F2-BCAB0A72FA67}" type="parTrans" cxnId="{2EE3B6B7-C037-4CB9-81DD-2632F9F80FE0}">
      <dgm:prSet/>
      <dgm:spPr/>
      <dgm:t>
        <a:bodyPr/>
        <a:lstStyle/>
        <a:p>
          <a:endParaRPr lang="en-US"/>
        </a:p>
      </dgm:t>
    </dgm:pt>
    <dgm:pt modelId="{1CDBB8C8-C0D0-410D-B8CB-E7773B589F85}" type="sibTrans" cxnId="{2EE3B6B7-C037-4CB9-81DD-2632F9F80FE0}">
      <dgm:prSet/>
      <dgm:spPr/>
      <dgm:t>
        <a:bodyPr/>
        <a:lstStyle/>
        <a:p>
          <a:endParaRPr lang="en-US"/>
        </a:p>
      </dgm:t>
    </dgm:pt>
    <dgm:pt modelId="{9DB50431-1487-4403-BC5A-49D4B1982C3D}">
      <dgm:prSet phldrT="[Text]"/>
      <dgm:spPr/>
      <dgm:t>
        <a:bodyPr/>
        <a:lstStyle/>
        <a:p>
          <a:r>
            <a:rPr lang="en-US" b="1" dirty="0" smtClean="0"/>
            <a:t>Adaptations in Mammography</a:t>
          </a:r>
          <a:endParaRPr lang="en-US" b="1" dirty="0"/>
        </a:p>
      </dgm:t>
    </dgm:pt>
    <dgm:pt modelId="{B049E4F7-4BB4-44C2-9335-01DED9D03B8C}" type="parTrans" cxnId="{9EACB205-B591-462A-BB6B-F77F97D96F10}">
      <dgm:prSet/>
      <dgm:spPr/>
      <dgm:t>
        <a:bodyPr/>
        <a:lstStyle/>
        <a:p>
          <a:endParaRPr lang="en-US"/>
        </a:p>
      </dgm:t>
    </dgm:pt>
    <dgm:pt modelId="{61248855-35C0-493E-8982-1E856B958AA0}" type="sibTrans" cxnId="{9EACB205-B591-462A-BB6B-F77F97D96F10}">
      <dgm:prSet/>
      <dgm:spPr/>
      <dgm:t>
        <a:bodyPr/>
        <a:lstStyle/>
        <a:p>
          <a:endParaRPr lang="en-US"/>
        </a:p>
      </dgm:t>
    </dgm:pt>
    <dgm:pt modelId="{C66C75B0-ED46-45A1-940F-74D9E71E63C7}" type="pres">
      <dgm:prSet presAssocID="{20BBD059-C36E-4AD5-A487-50F68BC77483}" presName="diagram" presStyleCnt="0">
        <dgm:presLayoutVars>
          <dgm:dir/>
          <dgm:resizeHandles val="exact"/>
        </dgm:presLayoutVars>
      </dgm:prSet>
      <dgm:spPr/>
      <dgm:t>
        <a:bodyPr/>
        <a:lstStyle/>
        <a:p>
          <a:endParaRPr lang="en-US"/>
        </a:p>
      </dgm:t>
    </dgm:pt>
    <dgm:pt modelId="{09EFC4A6-F4A0-44ED-BDF2-300DEF38BDB1}" type="pres">
      <dgm:prSet presAssocID="{FB28A6B2-80EC-43B0-9A4D-F3C39205B54D}" presName="node" presStyleLbl="node1" presStyleIdx="0" presStyleCnt="9">
        <dgm:presLayoutVars>
          <dgm:bulletEnabled val="1"/>
        </dgm:presLayoutVars>
      </dgm:prSet>
      <dgm:spPr/>
      <dgm:t>
        <a:bodyPr/>
        <a:lstStyle/>
        <a:p>
          <a:endParaRPr lang="en-US"/>
        </a:p>
      </dgm:t>
    </dgm:pt>
    <dgm:pt modelId="{16E6AC45-D01A-4E4A-82B6-D550C77328EE}" type="pres">
      <dgm:prSet presAssocID="{241B6D57-B39D-4619-9CCF-75E8E407ADA6}" presName="sibTrans" presStyleCnt="0"/>
      <dgm:spPr/>
      <dgm:t>
        <a:bodyPr/>
        <a:lstStyle/>
        <a:p>
          <a:endParaRPr lang="en-US"/>
        </a:p>
      </dgm:t>
    </dgm:pt>
    <dgm:pt modelId="{C0358C89-6BD5-4E07-93E2-386269558D4E}" type="pres">
      <dgm:prSet presAssocID="{17216C52-1357-4F70-BA65-9ADF6698C6EC}" presName="node" presStyleLbl="node1" presStyleIdx="1" presStyleCnt="9">
        <dgm:presLayoutVars>
          <dgm:bulletEnabled val="1"/>
        </dgm:presLayoutVars>
      </dgm:prSet>
      <dgm:spPr/>
      <dgm:t>
        <a:bodyPr/>
        <a:lstStyle/>
        <a:p>
          <a:endParaRPr lang="en-US"/>
        </a:p>
      </dgm:t>
    </dgm:pt>
    <dgm:pt modelId="{893ACEAD-22CB-4044-99C3-40C7615312A9}" type="pres">
      <dgm:prSet presAssocID="{1EA99F7C-0972-4A12-AC8D-57D262AAC161}" presName="sibTrans" presStyleCnt="0"/>
      <dgm:spPr/>
      <dgm:t>
        <a:bodyPr/>
        <a:lstStyle/>
        <a:p>
          <a:endParaRPr lang="en-US"/>
        </a:p>
      </dgm:t>
    </dgm:pt>
    <dgm:pt modelId="{02C56306-22D2-48E7-B39B-8F06689786E7}" type="pres">
      <dgm:prSet presAssocID="{F226CC86-EBBC-4CCC-9C1E-2FF149497D88}" presName="node" presStyleLbl="node1" presStyleIdx="2" presStyleCnt="9">
        <dgm:presLayoutVars>
          <dgm:bulletEnabled val="1"/>
        </dgm:presLayoutVars>
      </dgm:prSet>
      <dgm:spPr/>
      <dgm:t>
        <a:bodyPr/>
        <a:lstStyle/>
        <a:p>
          <a:endParaRPr lang="en-US"/>
        </a:p>
      </dgm:t>
    </dgm:pt>
    <dgm:pt modelId="{30A845DB-E2E0-43E8-98B7-E94269062403}" type="pres">
      <dgm:prSet presAssocID="{54E1EC90-EFA2-4050-BB30-011B35A013BD}" presName="sibTrans" presStyleCnt="0"/>
      <dgm:spPr/>
      <dgm:t>
        <a:bodyPr/>
        <a:lstStyle/>
        <a:p>
          <a:endParaRPr lang="en-US"/>
        </a:p>
      </dgm:t>
    </dgm:pt>
    <dgm:pt modelId="{60A1D58F-CF9D-4881-B59B-525C8FD6EC81}" type="pres">
      <dgm:prSet presAssocID="{474FED92-E05E-4981-B81B-56656510EF7D}" presName="node" presStyleLbl="node1" presStyleIdx="3" presStyleCnt="9">
        <dgm:presLayoutVars>
          <dgm:bulletEnabled val="1"/>
        </dgm:presLayoutVars>
      </dgm:prSet>
      <dgm:spPr/>
      <dgm:t>
        <a:bodyPr/>
        <a:lstStyle/>
        <a:p>
          <a:endParaRPr lang="en-US"/>
        </a:p>
      </dgm:t>
    </dgm:pt>
    <dgm:pt modelId="{11C2090F-031A-4E2E-B7F2-F7800416F901}" type="pres">
      <dgm:prSet presAssocID="{1CDBB8C8-C0D0-410D-B8CB-E7773B589F85}" presName="sibTrans" presStyleCnt="0"/>
      <dgm:spPr/>
    </dgm:pt>
    <dgm:pt modelId="{3217339F-0324-4278-8C5F-81809CBF42ED}" type="pres">
      <dgm:prSet presAssocID="{9DB50431-1487-4403-BC5A-49D4B1982C3D}" presName="node" presStyleLbl="node1" presStyleIdx="4" presStyleCnt="9">
        <dgm:presLayoutVars>
          <dgm:bulletEnabled val="1"/>
        </dgm:presLayoutVars>
      </dgm:prSet>
      <dgm:spPr/>
      <dgm:t>
        <a:bodyPr/>
        <a:lstStyle/>
        <a:p>
          <a:endParaRPr lang="en-US"/>
        </a:p>
      </dgm:t>
    </dgm:pt>
    <dgm:pt modelId="{66E68FF4-ADF6-4EE7-B11D-4C4B72BBE1BC}" type="pres">
      <dgm:prSet presAssocID="{61248855-35C0-493E-8982-1E856B958AA0}" presName="sibTrans" presStyleCnt="0"/>
      <dgm:spPr/>
    </dgm:pt>
    <dgm:pt modelId="{2F23BC83-9F54-4899-867F-5343921F99F7}" type="pres">
      <dgm:prSet presAssocID="{E80145FB-1AF9-4B7B-B8AD-F2629DFFE908}" presName="node" presStyleLbl="node1" presStyleIdx="5" presStyleCnt="9">
        <dgm:presLayoutVars>
          <dgm:bulletEnabled val="1"/>
        </dgm:presLayoutVars>
      </dgm:prSet>
      <dgm:spPr/>
      <dgm:t>
        <a:bodyPr/>
        <a:lstStyle/>
        <a:p>
          <a:endParaRPr lang="en-US"/>
        </a:p>
      </dgm:t>
    </dgm:pt>
    <dgm:pt modelId="{0300D156-0601-4525-A602-5517D63A678C}" type="pres">
      <dgm:prSet presAssocID="{6E6C6BB1-F674-41C4-B405-40E6302F755F}" presName="sibTrans" presStyleCnt="0"/>
      <dgm:spPr/>
      <dgm:t>
        <a:bodyPr/>
        <a:lstStyle/>
        <a:p>
          <a:endParaRPr lang="en-US"/>
        </a:p>
      </dgm:t>
    </dgm:pt>
    <dgm:pt modelId="{1B89F55D-2047-426D-996C-D96570852378}" type="pres">
      <dgm:prSet presAssocID="{24BA90E7-C72F-4F8A-8DD9-86BC01D14C15}" presName="node" presStyleLbl="node1" presStyleIdx="6" presStyleCnt="9">
        <dgm:presLayoutVars>
          <dgm:bulletEnabled val="1"/>
        </dgm:presLayoutVars>
      </dgm:prSet>
      <dgm:spPr/>
      <dgm:t>
        <a:bodyPr/>
        <a:lstStyle/>
        <a:p>
          <a:endParaRPr lang="en-US"/>
        </a:p>
      </dgm:t>
    </dgm:pt>
    <dgm:pt modelId="{C65C4875-8F34-48BA-B1F1-46F44AE8035F}" type="pres">
      <dgm:prSet presAssocID="{3287300B-35C4-4806-85C4-EAB70F654931}" presName="sibTrans" presStyleCnt="0"/>
      <dgm:spPr/>
      <dgm:t>
        <a:bodyPr/>
        <a:lstStyle/>
        <a:p>
          <a:endParaRPr lang="en-US"/>
        </a:p>
      </dgm:t>
    </dgm:pt>
    <dgm:pt modelId="{DFA24139-C449-448F-9DAC-1178AA2C9FC8}" type="pres">
      <dgm:prSet presAssocID="{1527FAE8-4277-41DF-A000-C6EE7966FAC9}" presName="node" presStyleLbl="node1" presStyleIdx="7" presStyleCnt="9">
        <dgm:presLayoutVars>
          <dgm:bulletEnabled val="1"/>
        </dgm:presLayoutVars>
      </dgm:prSet>
      <dgm:spPr/>
      <dgm:t>
        <a:bodyPr/>
        <a:lstStyle/>
        <a:p>
          <a:endParaRPr lang="en-US"/>
        </a:p>
      </dgm:t>
    </dgm:pt>
    <dgm:pt modelId="{DB0125EF-E10F-4E22-9D9D-9909EAB581AE}" type="pres">
      <dgm:prSet presAssocID="{76042E56-D130-4067-8903-95F67033553A}" presName="sibTrans" presStyleCnt="0"/>
      <dgm:spPr/>
      <dgm:t>
        <a:bodyPr/>
        <a:lstStyle/>
        <a:p>
          <a:endParaRPr lang="en-US"/>
        </a:p>
      </dgm:t>
    </dgm:pt>
    <dgm:pt modelId="{7A88C7F3-6D98-4505-A970-8A75CD2751E0}" type="pres">
      <dgm:prSet presAssocID="{A715BDC9-2242-49E9-84B3-DE4A2FB31E8D}" presName="node" presStyleLbl="node1" presStyleIdx="8" presStyleCnt="9">
        <dgm:presLayoutVars>
          <dgm:bulletEnabled val="1"/>
        </dgm:presLayoutVars>
      </dgm:prSet>
      <dgm:spPr/>
      <dgm:t>
        <a:bodyPr/>
        <a:lstStyle/>
        <a:p>
          <a:endParaRPr lang="en-US"/>
        </a:p>
      </dgm:t>
    </dgm:pt>
  </dgm:ptLst>
  <dgm:cxnLst>
    <dgm:cxn modelId="{5E0B43F0-B356-4AC7-8E49-569BCFFAD7EC}" type="presOf" srcId="{474FED92-E05E-4981-B81B-56656510EF7D}" destId="{60A1D58F-CF9D-4881-B59B-525C8FD6EC81}" srcOrd="0" destOrd="0" presId="urn:microsoft.com/office/officeart/2005/8/layout/default#1"/>
    <dgm:cxn modelId="{50B2E789-16F5-4621-8DD2-1398BC63F2BF}" type="presOf" srcId="{9DB50431-1487-4403-BC5A-49D4B1982C3D}" destId="{3217339F-0324-4278-8C5F-81809CBF42ED}" srcOrd="0" destOrd="0" presId="urn:microsoft.com/office/officeart/2005/8/layout/default#1"/>
    <dgm:cxn modelId="{E0B4A626-986D-4B31-990E-68ACCEE0DB5A}" type="presOf" srcId="{20BBD059-C36E-4AD5-A487-50F68BC77483}" destId="{C66C75B0-ED46-45A1-940F-74D9E71E63C7}" srcOrd="0" destOrd="0" presId="urn:microsoft.com/office/officeart/2005/8/layout/default#1"/>
    <dgm:cxn modelId="{2EE3B6B7-C037-4CB9-81DD-2632F9F80FE0}" srcId="{20BBD059-C36E-4AD5-A487-50F68BC77483}" destId="{474FED92-E05E-4981-B81B-56656510EF7D}" srcOrd="3" destOrd="0" parTransId="{92D5B3E1-53F8-4876-97F2-BCAB0A72FA67}" sibTransId="{1CDBB8C8-C0D0-410D-B8CB-E7773B589F85}"/>
    <dgm:cxn modelId="{8F7327DA-BB4C-44BD-9F6E-7C198C26B37B}" type="presOf" srcId="{FB28A6B2-80EC-43B0-9A4D-F3C39205B54D}" destId="{09EFC4A6-F4A0-44ED-BDF2-300DEF38BDB1}" srcOrd="0" destOrd="0" presId="urn:microsoft.com/office/officeart/2005/8/layout/default#1"/>
    <dgm:cxn modelId="{14B8BC77-8CF3-4100-AC3B-B1C3DC66D305}" type="presOf" srcId="{1527FAE8-4277-41DF-A000-C6EE7966FAC9}" destId="{DFA24139-C449-448F-9DAC-1178AA2C9FC8}" srcOrd="0" destOrd="0" presId="urn:microsoft.com/office/officeart/2005/8/layout/default#1"/>
    <dgm:cxn modelId="{9EACB205-B591-462A-BB6B-F77F97D96F10}" srcId="{20BBD059-C36E-4AD5-A487-50F68BC77483}" destId="{9DB50431-1487-4403-BC5A-49D4B1982C3D}" srcOrd="4" destOrd="0" parTransId="{B049E4F7-4BB4-44C2-9335-01DED9D03B8C}" sibTransId="{61248855-35C0-493E-8982-1E856B958AA0}"/>
    <dgm:cxn modelId="{A8F505DD-E22C-4A5E-8277-E54CD1988E87}" type="presOf" srcId="{A715BDC9-2242-49E9-84B3-DE4A2FB31E8D}" destId="{7A88C7F3-6D98-4505-A970-8A75CD2751E0}" srcOrd="0" destOrd="0" presId="urn:microsoft.com/office/officeart/2005/8/layout/default#1"/>
    <dgm:cxn modelId="{7A3B2B78-94FD-4BC6-B3E8-BFDFDB7DE561}" srcId="{20BBD059-C36E-4AD5-A487-50F68BC77483}" destId="{A715BDC9-2242-49E9-84B3-DE4A2FB31E8D}" srcOrd="8" destOrd="0" parTransId="{D4CABDFA-7F43-420A-A591-73E39257DB9D}" sibTransId="{E0D1A8BD-92B2-4283-95CF-DF72092B71BA}"/>
    <dgm:cxn modelId="{759850A9-6174-4B62-9AD5-0AA2E50EA8D3}" srcId="{20BBD059-C36E-4AD5-A487-50F68BC77483}" destId="{F226CC86-EBBC-4CCC-9C1E-2FF149497D88}" srcOrd="2" destOrd="0" parTransId="{E16ECEE1-6C54-4DC9-B116-29065AFCADFF}" sibTransId="{54E1EC90-EFA2-4050-BB30-011B35A013BD}"/>
    <dgm:cxn modelId="{93D0ECF0-B252-45C8-BCE8-C2B41DC4E0A4}" srcId="{20BBD059-C36E-4AD5-A487-50F68BC77483}" destId="{17216C52-1357-4F70-BA65-9ADF6698C6EC}" srcOrd="1" destOrd="0" parTransId="{6E68DC17-5EDE-4BAB-9A87-AC6D049B8BA1}" sibTransId="{1EA99F7C-0972-4A12-AC8D-57D262AAC161}"/>
    <dgm:cxn modelId="{2B4B36DF-B57A-4C24-A019-F9CDE827BC45}" type="presOf" srcId="{F226CC86-EBBC-4CCC-9C1E-2FF149497D88}" destId="{02C56306-22D2-48E7-B39B-8F06689786E7}" srcOrd="0" destOrd="0" presId="urn:microsoft.com/office/officeart/2005/8/layout/default#1"/>
    <dgm:cxn modelId="{CCDC5739-9F46-4C33-A636-747A230ED367}" srcId="{20BBD059-C36E-4AD5-A487-50F68BC77483}" destId="{24BA90E7-C72F-4F8A-8DD9-86BC01D14C15}" srcOrd="6" destOrd="0" parTransId="{02B38D60-BD26-4E97-97F4-1FDBA8443437}" sibTransId="{3287300B-35C4-4806-85C4-EAB70F654931}"/>
    <dgm:cxn modelId="{A9FF6E1B-37FC-4D33-B040-7ACC7123FDCE}" srcId="{20BBD059-C36E-4AD5-A487-50F68BC77483}" destId="{FB28A6B2-80EC-43B0-9A4D-F3C39205B54D}" srcOrd="0" destOrd="0" parTransId="{E02936B7-F83B-48D5-B0E9-FF96482C913E}" sibTransId="{241B6D57-B39D-4619-9CCF-75E8E407ADA6}"/>
    <dgm:cxn modelId="{C96FEF2B-7293-485C-A390-2FEA093CC855}" type="presOf" srcId="{24BA90E7-C72F-4F8A-8DD9-86BC01D14C15}" destId="{1B89F55D-2047-426D-996C-D96570852378}" srcOrd="0" destOrd="0" presId="urn:microsoft.com/office/officeart/2005/8/layout/default#1"/>
    <dgm:cxn modelId="{A1005EB2-86C6-4F79-9638-C3B20A7A67AA}" srcId="{20BBD059-C36E-4AD5-A487-50F68BC77483}" destId="{1527FAE8-4277-41DF-A000-C6EE7966FAC9}" srcOrd="7" destOrd="0" parTransId="{4B070B76-CE96-4B9F-91C7-B2E1FA7A53F7}" sibTransId="{76042E56-D130-4067-8903-95F67033553A}"/>
    <dgm:cxn modelId="{CD6D921D-AAAF-4ADC-969B-93E8EAA98B66}" type="presOf" srcId="{E80145FB-1AF9-4B7B-B8AD-F2629DFFE908}" destId="{2F23BC83-9F54-4899-867F-5343921F99F7}" srcOrd="0" destOrd="0" presId="urn:microsoft.com/office/officeart/2005/8/layout/default#1"/>
    <dgm:cxn modelId="{E7942B06-72A9-46FD-A319-06E84B6EBFE4}" type="presOf" srcId="{17216C52-1357-4F70-BA65-9ADF6698C6EC}" destId="{C0358C89-6BD5-4E07-93E2-386269558D4E}" srcOrd="0" destOrd="0" presId="urn:microsoft.com/office/officeart/2005/8/layout/default#1"/>
    <dgm:cxn modelId="{7C770203-43AA-4600-B542-648DA96E8EDE}" srcId="{20BBD059-C36E-4AD5-A487-50F68BC77483}" destId="{E80145FB-1AF9-4B7B-B8AD-F2629DFFE908}" srcOrd="5" destOrd="0" parTransId="{0D5C2457-E119-412C-B075-55B68B7EDBAF}" sibTransId="{6E6C6BB1-F674-41C4-B405-40E6302F755F}"/>
    <dgm:cxn modelId="{EA393409-1A4C-434F-9851-50B109725551}" type="presParOf" srcId="{C66C75B0-ED46-45A1-940F-74D9E71E63C7}" destId="{09EFC4A6-F4A0-44ED-BDF2-300DEF38BDB1}" srcOrd="0" destOrd="0" presId="urn:microsoft.com/office/officeart/2005/8/layout/default#1"/>
    <dgm:cxn modelId="{5C5120AF-30E3-4928-8E27-8A80ADE19EDB}" type="presParOf" srcId="{C66C75B0-ED46-45A1-940F-74D9E71E63C7}" destId="{16E6AC45-D01A-4E4A-82B6-D550C77328EE}" srcOrd="1" destOrd="0" presId="urn:microsoft.com/office/officeart/2005/8/layout/default#1"/>
    <dgm:cxn modelId="{C88A0EF8-A4F9-4543-8018-7296ECBD11D6}" type="presParOf" srcId="{C66C75B0-ED46-45A1-940F-74D9E71E63C7}" destId="{C0358C89-6BD5-4E07-93E2-386269558D4E}" srcOrd="2" destOrd="0" presId="urn:microsoft.com/office/officeart/2005/8/layout/default#1"/>
    <dgm:cxn modelId="{A60D5AD6-7B42-4FF3-8F5B-518B9CDDC9EC}" type="presParOf" srcId="{C66C75B0-ED46-45A1-940F-74D9E71E63C7}" destId="{893ACEAD-22CB-4044-99C3-40C7615312A9}" srcOrd="3" destOrd="0" presId="urn:microsoft.com/office/officeart/2005/8/layout/default#1"/>
    <dgm:cxn modelId="{2EB3E4A4-8C4B-4F3E-9667-55B920321B87}" type="presParOf" srcId="{C66C75B0-ED46-45A1-940F-74D9E71E63C7}" destId="{02C56306-22D2-48E7-B39B-8F06689786E7}" srcOrd="4" destOrd="0" presId="urn:microsoft.com/office/officeart/2005/8/layout/default#1"/>
    <dgm:cxn modelId="{0C8CC803-F63F-4F76-8C64-38B0E40BB0AF}" type="presParOf" srcId="{C66C75B0-ED46-45A1-940F-74D9E71E63C7}" destId="{30A845DB-E2E0-43E8-98B7-E94269062403}" srcOrd="5" destOrd="0" presId="urn:microsoft.com/office/officeart/2005/8/layout/default#1"/>
    <dgm:cxn modelId="{28628864-C751-411D-AF1C-11318138D359}" type="presParOf" srcId="{C66C75B0-ED46-45A1-940F-74D9E71E63C7}" destId="{60A1D58F-CF9D-4881-B59B-525C8FD6EC81}" srcOrd="6" destOrd="0" presId="urn:microsoft.com/office/officeart/2005/8/layout/default#1"/>
    <dgm:cxn modelId="{23354487-0428-4F7A-8AAA-61680EA978D3}" type="presParOf" srcId="{C66C75B0-ED46-45A1-940F-74D9E71E63C7}" destId="{11C2090F-031A-4E2E-B7F2-F7800416F901}" srcOrd="7" destOrd="0" presId="urn:microsoft.com/office/officeart/2005/8/layout/default#1"/>
    <dgm:cxn modelId="{E8368953-4481-44BF-BBCE-806C28087EBF}" type="presParOf" srcId="{C66C75B0-ED46-45A1-940F-74D9E71E63C7}" destId="{3217339F-0324-4278-8C5F-81809CBF42ED}" srcOrd="8" destOrd="0" presId="urn:microsoft.com/office/officeart/2005/8/layout/default#1"/>
    <dgm:cxn modelId="{931AF348-21BC-48CC-B2DC-81582DDE4E4C}" type="presParOf" srcId="{C66C75B0-ED46-45A1-940F-74D9E71E63C7}" destId="{66E68FF4-ADF6-4EE7-B11D-4C4B72BBE1BC}" srcOrd="9" destOrd="0" presId="urn:microsoft.com/office/officeart/2005/8/layout/default#1"/>
    <dgm:cxn modelId="{30F5A63E-B881-4D42-B161-03D51032F3BC}" type="presParOf" srcId="{C66C75B0-ED46-45A1-940F-74D9E71E63C7}" destId="{2F23BC83-9F54-4899-867F-5343921F99F7}" srcOrd="10" destOrd="0" presId="urn:microsoft.com/office/officeart/2005/8/layout/default#1"/>
    <dgm:cxn modelId="{FAEDEE0B-5ABF-4652-B74F-605CB3A7DD0D}" type="presParOf" srcId="{C66C75B0-ED46-45A1-940F-74D9E71E63C7}" destId="{0300D156-0601-4525-A602-5517D63A678C}" srcOrd="11" destOrd="0" presId="urn:microsoft.com/office/officeart/2005/8/layout/default#1"/>
    <dgm:cxn modelId="{F61378E7-269A-4B33-A47C-7CD66414A3E5}" type="presParOf" srcId="{C66C75B0-ED46-45A1-940F-74D9E71E63C7}" destId="{1B89F55D-2047-426D-996C-D96570852378}" srcOrd="12" destOrd="0" presId="urn:microsoft.com/office/officeart/2005/8/layout/default#1"/>
    <dgm:cxn modelId="{32CB4425-3FCC-49DD-A19E-09D29A2E6320}" type="presParOf" srcId="{C66C75B0-ED46-45A1-940F-74D9E71E63C7}" destId="{C65C4875-8F34-48BA-B1F1-46F44AE8035F}" srcOrd="13" destOrd="0" presId="urn:microsoft.com/office/officeart/2005/8/layout/default#1"/>
    <dgm:cxn modelId="{C2F9ADD9-AA18-450B-BC95-1678BBD3351E}" type="presParOf" srcId="{C66C75B0-ED46-45A1-940F-74D9E71E63C7}" destId="{DFA24139-C449-448F-9DAC-1178AA2C9FC8}" srcOrd="14" destOrd="0" presId="urn:microsoft.com/office/officeart/2005/8/layout/default#1"/>
    <dgm:cxn modelId="{40A1C791-C3F1-4FB0-B43D-F243F96D1EB5}" type="presParOf" srcId="{C66C75B0-ED46-45A1-940F-74D9E71E63C7}" destId="{DB0125EF-E10F-4E22-9D9D-9909EAB581AE}" srcOrd="15" destOrd="0" presId="urn:microsoft.com/office/officeart/2005/8/layout/default#1"/>
    <dgm:cxn modelId="{15B67CFF-919F-479A-A39F-8D4E4C42B78F}" type="presParOf" srcId="{C66C75B0-ED46-45A1-940F-74D9E71E63C7}" destId="{7A88C7F3-6D98-4505-A970-8A75CD2751E0}"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9BFB0C-BB73-4F28-A0FB-6C48EDCD0EEE}" type="doc">
      <dgm:prSet loTypeId="urn:microsoft.com/office/officeart/2005/8/layout/pList2#1" loCatId="list" qsTypeId="urn:microsoft.com/office/officeart/2005/8/quickstyle/simple2" qsCatId="simple" csTypeId="urn:microsoft.com/office/officeart/2005/8/colors/colorful5" csCatId="colorful" phldr="1"/>
      <dgm:spPr/>
      <dgm:t>
        <a:bodyPr/>
        <a:lstStyle/>
        <a:p>
          <a:endParaRPr lang="en-US"/>
        </a:p>
      </dgm:t>
    </dgm:pt>
    <dgm:pt modelId="{0B538049-6C02-47D9-95A6-8C86637E6635}">
      <dgm:prSet custT="1"/>
      <dgm:spPr/>
      <dgm:t>
        <a:bodyPr/>
        <a:lstStyle/>
        <a:p>
          <a:r>
            <a:rPr lang="en-US" sz="1800" b="1" dirty="0" smtClean="0">
              <a:effectLst>
                <a:outerShdw blurRad="38100" dist="38100" dir="2700000" algn="tl">
                  <a:srgbClr val="000000">
                    <a:alpha val="43137"/>
                  </a:srgbClr>
                </a:outerShdw>
              </a:effectLst>
            </a:rPr>
            <a:t>Equipment Capturing Weight</a:t>
          </a:r>
          <a:endParaRPr lang="en-US" sz="1800" dirty="0"/>
        </a:p>
      </dgm:t>
    </dgm:pt>
    <dgm:pt modelId="{C6D6FB8F-E4B9-48A2-A170-BE51BA8547F9}" type="parTrans" cxnId="{A53AE4F6-A582-4EE2-8706-543C66F8900D}">
      <dgm:prSet/>
      <dgm:spPr/>
      <dgm:t>
        <a:bodyPr/>
        <a:lstStyle/>
        <a:p>
          <a:endParaRPr lang="en-US"/>
        </a:p>
      </dgm:t>
    </dgm:pt>
    <dgm:pt modelId="{4045B518-DA13-4186-BB49-3E49F318A4F6}" type="sibTrans" cxnId="{A53AE4F6-A582-4EE2-8706-543C66F8900D}">
      <dgm:prSet/>
      <dgm:spPr/>
      <dgm:t>
        <a:bodyPr/>
        <a:lstStyle/>
        <a:p>
          <a:endParaRPr lang="en-US"/>
        </a:p>
      </dgm:t>
    </dgm:pt>
    <dgm:pt modelId="{1BD4D0BB-FA95-495B-9C93-1A72FBEFC596}">
      <dgm:prSet custT="1"/>
      <dgm:spPr/>
      <dgm:t>
        <a:bodyPr/>
        <a:lstStyle/>
        <a:p>
          <a:r>
            <a:rPr lang="en-US" sz="2000" b="1" dirty="0" smtClean="0">
              <a:effectLst>
                <a:outerShdw blurRad="38100" dist="38100" dir="2700000" algn="tl">
                  <a:srgbClr val="000000">
                    <a:alpha val="43137"/>
                  </a:srgbClr>
                </a:outerShdw>
              </a:effectLst>
            </a:rPr>
            <a:t>Beds</a:t>
          </a:r>
        </a:p>
      </dgm:t>
    </dgm:pt>
    <dgm:pt modelId="{05A8CA1D-64D8-4A7C-8146-482B0AA12B87}" type="parTrans" cxnId="{6096699A-0C3F-46A1-B18B-2031CF53A15F}">
      <dgm:prSet/>
      <dgm:spPr/>
      <dgm:t>
        <a:bodyPr/>
        <a:lstStyle/>
        <a:p>
          <a:endParaRPr lang="en-US"/>
        </a:p>
      </dgm:t>
    </dgm:pt>
    <dgm:pt modelId="{B0BCB040-D0E7-4FF7-AA1C-717D376E15FD}" type="sibTrans" cxnId="{6096699A-0C3F-46A1-B18B-2031CF53A15F}">
      <dgm:prSet/>
      <dgm:spPr/>
      <dgm:t>
        <a:bodyPr/>
        <a:lstStyle/>
        <a:p>
          <a:endParaRPr lang="en-US"/>
        </a:p>
      </dgm:t>
    </dgm:pt>
    <dgm:pt modelId="{023367C3-B37C-4CB6-B105-5BA17E987C4A}">
      <dgm:prSet phldrT="[Text]" custT="1"/>
      <dgm:spPr/>
      <dgm:t>
        <a:bodyPr/>
        <a:lstStyle/>
        <a:p>
          <a:r>
            <a:rPr lang="en-US" sz="1600" b="1" dirty="0" smtClean="0">
              <a:effectLst>
                <a:outerShdw blurRad="38100" dist="38100" dir="2700000" algn="tl">
                  <a:srgbClr val="000000">
                    <a:alpha val="43137"/>
                  </a:srgbClr>
                </a:outerShdw>
              </a:effectLst>
            </a:rPr>
            <a:t>Lift Equipment</a:t>
          </a:r>
          <a:endParaRPr lang="en-US" sz="1600" dirty="0"/>
        </a:p>
      </dgm:t>
    </dgm:pt>
    <dgm:pt modelId="{D8D092F4-C05F-4F01-83B7-A3A043AC7F02}" type="parTrans" cxnId="{E804281E-CE06-4FCF-AF17-FDD8BBDB7471}">
      <dgm:prSet/>
      <dgm:spPr/>
      <dgm:t>
        <a:bodyPr/>
        <a:lstStyle/>
        <a:p>
          <a:endParaRPr lang="en-US"/>
        </a:p>
      </dgm:t>
    </dgm:pt>
    <dgm:pt modelId="{4DFC005D-DF83-4DF1-8A76-2280538DF8EA}" type="sibTrans" cxnId="{E804281E-CE06-4FCF-AF17-FDD8BBDB7471}">
      <dgm:prSet/>
      <dgm:spPr/>
      <dgm:t>
        <a:bodyPr/>
        <a:lstStyle/>
        <a:p>
          <a:endParaRPr lang="en-US"/>
        </a:p>
      </dgm:t>
    </dgm:pt>
    <dgm:pt modelId="{8F925E4B-9D2A-4DE1-9A9C-DB7B7F21F12F}">
      <dgm:prSet custT="1"/>
      <dgm:spPr/>
      <dgm:t>
        <a:bodyPr/>
        <a:lstStyle/>
        <a:p>
          <a:r>
            <a:rPr lang="en-US" sz="1800" b="1" dirty="0" smtClean="0">
              <a:effectLst>
                <a:outerShdw blurRad="38100" dist="38100" dir="2700000" algn="tl">
                  <a:srgbClr val="000000">
                    <a:alpha val="43137"/>
                  </a:srgbClr>
                </a:outerShdw>
              </a:effectLst>
            </a:rPr>
            <a:t>Exam Tables &amp; Procedure Chairs</a:t>
          </a:r>
        </a:p>
      </dgm:t>
    </dgm:pt>
    <dgm:pt modelId="{58787672-C53C-4374-B293-ED954DFB503E}" type="parTrans" cxnId="{91FB4853-DC9D-4CA8-B387-421321BA9D8C}">
      <dgm:prSet/>
      <dgm:spPr/>
      <dgm:t>
        <a:bodyPr/>
        <a:lstStyle/>
        <a:p>
          <a:endParaRPr lang="en-US"/>
        </a:p>
      </dgm:t>
    </dgm:pt>
    <dgm:pt modelId="{9121BCF6-DF6A-4D06-839C-D979216BAE69}" type="sibTrans" cxnId="{91FB4853-DC9D-4CA8-B387-421321BA9D8C}">
      <dgm:prSet/>
      <dgm:spPr/>
      <dgm:t>
        <a:bodyPr/>
        <a:lstStyle/>
        <a:p>
          <a:endParaRPr lang="en-US"/>
        </a:p>
      </dgm:t>
    </dgm:pt>
    <dgm:pt modelId="{3E57CA3E-A178-4F71-8BE2-196407616725}">
      <dgm:prSet phldrT="[Text]" custT="1"/>
      <dgm:spPr/>
      <dgm:t>
        <a:bodyPr/>
        <a:lstStyle/>
        <a:p>
          <a:r>
            <a:rPr lang="en-US" sz="1600" b="1" dirty="0" smtClean="0"/>
            <a:t>Medical Imaging  &amp; Mammography Equipment</a:t>
          </a:r>
          <a:endParaRPr lang="en-US" sz="1600" b="1" dirty="0"/>
        </a:p>
      </dgm:t>
    </dgm:pt>
    <dgm:pt modelId="{3E311A1F-FF75-4C24-92F9-05FA18D88D4B}" type="parTrans" cxnId="{EDF39086-B091-400F-8153-6BE316A744F4}">
      <dgm:prSet/>
      <dgm:spPr/>
      <dgm:t>
        <a:bodyPr/>
        <a:lstStyle/>
        <a:p>
          <a:endParaRPr lang="en-US"/>
        </a:p>
      </dgm:t>
    </dgm:pt>
    <dgm:pt modelId="{C0E39E2C-BDAE-4CD4-ABA2-6673593B6E92}" type="sibTrans" cxnId="{EDF39086-B091-400F-8153-6BE316A744F4}">
      <dgm:prSet/>
      <dgm:spPr/>
      <dgm:t>
        <a:bodyPr/>
        <a:lstStyle/>
        <a:p>
          <a:endParaRPr lang="en-US"/>
        </a:p>
      </dgm:t>
    </dgm:pt>
    <dgm:pt modelId="{D571D8B4-BAF4-4D30-96A5-437E618EE0A2}" type="pres">
      <dgm:prSet presAssocID="{649BFB0C-BB73-4F28-A0FB-6C48EDCD0EEE}" presName="Name0" presStyleCnt="0">
        <dgm:presLayoutVars>
          <dgm:dir/>
          <dgm:resizeHandles val="exact"/>
        </dgm:presLayoutVars>
      </dgm:prSet>
      <dgm:spPr/>
      <dgm:t>
        <a:bodyPr/>
        <a:lstStyle/>
        <a:p>
          <a:endParaRPr lang="en-US"/>
        </a:p>
      </dgm:t>
    </dgm:pt>
    <dgm:pt modelId="{9A717C53-3464-4985-96C7-DFC814CC8029}" type="pres">
      <dgm:prSet presAssocID="{649BFB0C-BB73-4F28-A0FB-6C48EDCD0EEE}" presName="bkgdShp" presStyleLbl="alignAccFollowNode1" presStyleIdx="0" presStyleCnt="1" custLinFactNeighborX="6667" custLinFactNeighborY="3482"/>
      <dgm:spPr/>
      <dgm:t>
        <a:bodyPr/>
        <a:lstStyle/>
        <a:p>
          <a:endParaRPr lang="en-US"/>
        </a:p>
      </dgm:t>
    </dgm:pt>
    <dgm:pt modelId="{D3037646-22B6-4F75-8ED2-F3BA5D556C5E}" type="pres">
      <dgm:prSet presAssocID="{649BFB0C-BB73-4F28-A0FB-6C48EDCD0EEE}" presName="linComp" presStyleCnt="0"/>
      <dgm:spPr/>
      <dgm:t>
        <a:bodyPr/>
        <a:lstStyle/>
        <a:p>
          <a:endParaRPr lang="en-US"/>
        </a:p>
      </dgm:t>
    </dgm:pt>
    <dgm:pt modelId="{048EEA8F-A806-4D2C-BC15-7267FF4745D3}" type="pres">
      <dgm:prSet presAssocID="{1BD4D0BB-FA95-495B-9C93-1A72FBEFC596}" presName="compNode" presStyleCnt="0"/>
      <dgm:spPr/>
      <dgm:t>
        <a:bodyPr/>
        <a:lstStyle/>
        <a:p>
          <a:endParaRPr lang="en-US"/>
        </a:p>
      </dgm:t>
    </dgm:pt>
    <dgm:pt modelId="{8868A67A-4383-4DD1-A89D-E66452EDA518}" type="pres">
      <dgm:prSet presAssocID="{1BD4D0BB-FA95-495B-9C93-1A72FBEFC596}" presName="node" presStyleLbl="node1" presStyleIdx="0" presStyleCnt="5" custScaleX="232082" custLinFactNeighborX="-40058" custLinFactNeighborY="0">
        <dgm:presLayoutVars>
          <dgm:bulletEnabled val="1"/>
        </dgm:presLayoutVars>
      </dgm:prSet>
      <dgm:spPr/>
      <dgm:t>
        <a:bodyPr/>
        <a:lstStyle/>
        <a:p>
          <a:endParaRPr lang="en-US"/>
        </a:p>
      </dgm:t>
    </dgm:pt>
    <dgm:pt modelId="{BF093583-D730-4DC7-A6D2-3DF6D3E0FC17}" type="pres">
      <dgm:prSet presAssocID="{1BD4D0BB-FA95-495B-9C93-1A72FBEFC596}" presName="invisiNode" presStyleLbl="node1" presStyleIdx="0" presStyleCnt="5"/>
      <dgm:spPr/>
      <dgm:t>
        <a:bodyPr/>
        <a:lstStyle/>
        <a:p>
          <a:endParaRPr lang="en-US"/>
        </a:p>
      </dgm:t>
    </dgm:pt>
    <dgm:pt modelId="{29187E9C-EA27-470C-A22B-5608B97D47C4}" type="pres">
      <dgm:prSet presAssocID="{1BD4D0BB-FA95-495B-9C93-1A72FBEFC596}" presName="imagNode" presStyleLbl="fgImgPlace1" presStyleIdx="0" presStyleCnt="5" custScaleX="244393" custLinFactNeighborX="-21096" custLinFactNeighborY="2020"/>
      <dgm:spPr>
        <a:blipFill rotWithShape="0">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Picture of a hospital bed"/>
        </a:ext>
      </dgm:extLst>
    </dgm:pt>
    <dgm:pt modelId="{08C6B780-FBBA-4993-8697-86F6567ADA34}" type="pres">
      <dgm:prSet presAssocID="{B0BCB040-D0E7-4FF7-AA1C-717D376E15FD}" presName="sibTrans" presStyleLbl="sibTrans2D1" presStyleIdx="0" presStyleCnt="0"/>
      <dgm:spPr/>
      <dgm:t>
        <a:bodyPr/>
        <a:lstStyle/>
        <a:p>
          <a:endParaRPr lang="en-US"/>
        </a:p>
      </dgm:t>
    </dgm:pt>
    <dgm:pt modelId="{1D1B80AD-87FF-42EF-9024-0F2B660B0A5F}" type="pres">
      <dgm:prSet presAssocID="{8F925E4B-9D2A-4DE1-9A9C-DB7B7F21F12F}" presName="compNode" presStyleCnt="0"/>
      <dgm:spPr/>
      <dgm:t>
        <a:bodyPr/>
        <a:lstStyle/>
        <a:p>
          <a:endParaRPr lang="en-US"/>
        </a:p>
      </dgm:t>
    </dgm:pt>
    <dgm:pt modelId="{F05FF60F-91E1-471C-A6EA-4FAEF374CC45}" type="pres">
      <dgm:prSet presAssocID="{8F925E4B-9D2A-4DE1-9A9C-DB7B7F21F12F}" presName="node" presStyleLbl="node1" presStyleIdx="1" presStyleCnt="5" custScaleX="263562" custLinFactNeighborX="-29802" custLinFactNeighborY="0">
        <dgm:presLayoutVars>
          <dgm:bulletEnabled val="1"/>
        </dgm:presLayoutVars>
      </dgm:prSet>
      <dgm:spPr/>
      <dgm:t>
        <a:bodyPr/>
        <a:lstStyle/>
        <a:p>
          <a:endParaRPr lang="en-US"/>
        </a:p>
      </dgm:t>
    </dgm:pt>
    <dgm:pt modelId="{6656C4BE-5018-4667-BCA5-38AA3F5702E4}" type="pres">
      <dgm:prSet presAssocID="{8F925E4B-9D2A-4DE1-9A9C-DB7B7F21F12F}" presName="invisiNode" presStyleLbl="node1" presStyleIdx="1" presStyleCnt="5"/>
      <dgm:spPr/>
      <dgm:t>
        <a:bodyPr/>
        <a:lstStyle/>
        <a:p>
          <a:endParaRPr lang="en-US"/>
        </a:p>
      </dgm:t>
    </dgm:pt>
    <dgm:pt modelId="{5E39896D-938A-44FB-8D00-528B78104867}" type="pres">
      <dgm:prSet presAssocID="{8F925E4B-9D2A-4DE1-9A9C-DB7B7F21F12F}" presName="imagNode" presStyleLbl="fgImgPlace1" presStyleIdx="1" presStyleCnt="5" custAng="0" custScaleX="264436" custLinFactNeighborX="3966" custLinFactNeighborY="2020"/>
      <dgm:spPr>
        <a:blipFill rotWithShape="0">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descr="Picture of a height adjustable exam table"/>
        </a:ext>
      </dgm:extLst>
    </dgm:pt>
    <dgm:pt modelId="{A453CE6C-667C-41C4-818E-518666932EF1}" type="pres">
      <dgm:prSet presAssocID="{9121BCF6-DF6A-4D06-839C-D979216BAE69}" presName="sibTrans" presStyleLbl="sibTrans2D1" presStyleIdx="0" presStyleCnt="0"/>
      <dgm:spPr/>
      <dgm:t>
        <a:bodyPr/>
        <a:lstStyle/>
        <a:p>
          <a:endParaRPr lang="en-US"/>
        </a:p>
      </dgm:t>
    </dgm:pt>
    <dgm:pt modelId="{71C47EFF-60C6-4A06-8A18-EA6591DC5C63}" type="pres">
      <dgm:prSet presAssocID="{0B538049-6C02-47D9-95A6-8C86637E6635}" presName="compNode" presStyleCnt="0"/>
      <dgm:spPr/>
      <dgm:t>
        <a:bodyPr/>
        <a:lstStyle/>
        <a:p>
          <a:endParaRPr lang="en-US"/>
        </a:p>
      </dgm:t>
    </dgm:pt>
    <dgm:pt modelId="{3D4CB1CB-4148-4ADD-AE16-030BB96D365F}" type="pres">
      <dgm:prSet presAssocID="{0B538049-6C02-47D9-95A6-8C86637E6635}" presName="node" presStyleLbl="node1" presStyleIdx="2" presStyleCnt="5" custScaleX="335872" custLinFactNeighborX="-29394" custLinFactNeighborY="0">
        <dgm:presLayoutVars>
          <dgm:bulletEnabled val="1"/>
        </dgm:presLayoutVars>
      </dgm:prSet>
      <dgm:spPr/>
      <dgm:t>
        <a:bodyPr/>
        <a:lstStyle/>
        <a:p>
          <a:endParaRPr lang="en-US"/>
        </a:p>
      </dgm:t>
    </dgm:pt>
    <dgm:pt modelId="{77AB2FA0-0F52-41DA-BD1B-A2335A0B5215}" type="pres">
      <dgm:prSet presAssocID="{0B538049-6C02-47D9-95A6-8C86637E6635}" presName="invisiNode" presStyleLbl="node1" presStyleIdx="2" presStyleCnt="5"/>
      <dgm:spPr/>
      <dgm:t>
        <a:bodyPr/>
        <a:lstStyle/>
        <a:p>
          <a:endParaRPr lang="en-US"/>
        </a:p>
      </dgm:t>
    </dgm:pt>
    <dgm:pt modelId="{7C5AFC10-A76E-4B17-A846-106498EF193C}" type="pres">
      <dgm:prSet presAssocID="{0B538049-6C02-47D9-95A6-8C86637E6635}" presName="imagNode" presStyleLbl="fgImgPlace1" presStyleIdx="2" presStyleCnt="5" custScaleX="235084" custLinFactNeighborX="-10040" custLinFactNeighborY="2020"/>
      <dgm:spPr>
        <a:blipFill rotWithShape="0">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Picture of a man sitting in a wheelchair on a wheelchair accessible scale"/>
        </a:ext>
      </dgm:extLst>
    </dgm:pt>
    <dgm:pt modelId="{1B6A390D-04F4-4968-BAF6-4E428D4235B9}" type="pres">
      <dgm:prSet presAssocID="{4045B518-DA13-4186-BB49-3E49F318A4F6}" presName="sibTrans" presStyleLbl="sibTrans2D1" presStyleIdx="0" presStyleCnt="0"/>
      <dgm:spPr/>
      <dgm:t>
        <a:bodyPr/>
        <a:lstStyle/>
        <a:p>
          <a:endParaRPr lang="en-US"/>
        </a:p>
      </dgm:t>
    </dgm:pt>
    <dgm:pt modelId="{03296585-C942-4976-9F6C-DD5DFBE4302B}" type="pres">
      <dgm:prSet presAssocID="{023367C3-B37C-4CB6-B105-5BA17E987C4A}" presName="compNode" presStyleCnt="0"/>
      <dgm:spPr/>
      <dgm:t>
        <a:bodyPr/>
        <a:lstStyle/>
        <a:p>
          <a:endParaRPr lang="en-US"/>
        </a:p>
      </dgm:t>
    </dgm:pt>
    <dgm:pt modelId="{F0DC5B92-6CFB-48D4-A157-62E5462F0FD7}" type="pres">
      <dgm:prSet presAssocID="{023367C3-B37C-4CB6-B105-5BA17E987C4A}" presName="node" presStyleLbl="node1" presStyleIdx="3" presStyleCnt="5" custScaleX="324103" custLinFactNeighborX="7638" custLinFactNeighborY="0">
        <dgm:presLayoutVars>
          <dgm:bulletEnabled val="1"/>
        </dgm:presLayoutVars>
      </dgm:prSet>
      <dgm:spPr/>
      <dgm:t>
        <a:bodyPr/>
        <a:lstStyle/>
        <a:p>
          <a:endParaRPr lang="en-US"/>
        </a:p>
      </dgm:t>
    </dgm:pt>
    <dgm:pt modelId="{20960A6F-A41C-4BA5-BA48-190980218A54}" type="pres">
      <dgm:prSet presAssocID="{023367C3-B37C-4CB6-B105-5BA17E987C4A}" presName="invisiNode" presStyleLbl="node1" presStyleIdx="3" presStyleCnt="5"/>
      <dgm:spPr/>
      <dgm:t>
        <a:bodyPr/>
        <a:lstStyle/>
        <a:p>
          <a:endParaRPr lang="en-US"/>
        </a:p>
      </dgm:t>
    </dgm:pt>
    <dgm:pt modelId="{B89A168F-A934-43B4-AA6E-9F865DC119A1}" type="pres">
      <dgm:prSet presAssocID="{023367C3-B37C-4CB6-B105-5BA17E987C4A}" presName="imagNode" presStyleLbl="fgImgPlace1" presStyleIdx="3" presStyleCnt="5" custScaleX="292449"/>
      <dgm:spPr>
        <a:blipFill rotWithShape="0">
          <a:blip xmlns:r="http://schemas.openxmlformats.org/officeDocument/2006/relationships" r:embed="rId4"/>
          <a:stretch>
            <a:fillRect/>
          </a:stretch>
        </a:blipFill>
      </dgm:spPr>
      <dgm:t>
        <a:bodyPr/>
        <a:lstStyle/>
        <a:p>
          <a:endParaRPr lang="en-US"/>
        </a:p>
      </dgm:t>
      <dgm:extLst>
        <a:ext uri="{E40237B7-FDA0-4F09-8148-C483321AD2D9}">
          <dgm14:cNvPr xmlns:dgm14="http://schemas.microsoft.com/office/drawing/2010/diagram" id="0" name="" descr="A man being lifted by overheald lift equipment"/>
        </a:ext>
      </dgm:extLst>
    </dgm:pt>
    <dgm:pt modelId="{BE0723DB-BDDD-461B-A110-DA7F886ADB55}" type="pres">
      <dgm:prSet presAssocID="{4DFC005D-DF83-4DF1-8A76-2280538DF8EA}" presName="sibTrans" presStyleLbl="sibTrans2D1" presStyleIdx="0" presStyleCnt="0"/>
      <dgm:spPr/>
      <dgm:t>
        <a:bodyPr/>
        <a:lstStyle/>
        <a:p>
          <a:endParaRPr lang="en-US"/>
        </a:p>
      </dgm:t>
    </dgm:pt>
    <dgm:pt modelId="{2BE95052-F8DE-49E6-8EE8-1099E2346C07}" type="pres">
      <dgm:prSet presAssocID="{3E57CA3E-A178-4F71-8BE2-196407616725}" presName="compNode" presStyleCnt="0"/>
      <dgm:spPr/>
      <dgm:t>
        <a:bodyPr/>
        <a:lstStyle/>
        <a:p>
          <a:endParaRPr lang="en-US"/>
        </a:p>
      </dgm:t>
    </dgm:pt>
    <dgm:pt modelId="{97F8056B-4091-4E0B-8F8A-185656293AC2}" type="pres">
      <dgm:prSet presAssocID="{3E57CA3E-A178-4F71-8BE2-196407616725}" presName="node" presStyleLbl="node1" presStyleIdx="4" presStyleCnt="5" custScaleX="358705" custLinFactNeighborX="21380" custLinFactNeighborY="0">
        <dgm:presLayoutVars>
          <dgm:bulletEnabled val="1"/>
        </dgm:presLayoutVars>
      </dgm:prSet>
      <dgm:spPr/>
      <dgm:t>
        <a:bodyPr/>
        <a:lstStyle/>
        <a:p>
          <a:endParaRPr lang="en-US"/>
        </a:p>
      </dgm:t>
    </dgm:pt>
    <dgm:pt modelId="{1F9DE439-5FDC-4378-8948-ECF3A5473D3B}" type="pres">
      <dgm:prSet presAssocID="{3E57CA3E-A178-4F71-8BE2-196407616725}" presName="invisiNode" presStyleLbl="node1" presStyleIdx="4" presStyleCnt="5"/>
      <dgm:spPr/>
      <dgm:t>
        <a:bodyPr/>
        <a:lstStyle/>
        <a:p>
          <a:endParaRPr lang="en-US"/>
        </a:p>
      </dgm:t>
    </dgm:pt>
    <dgm:pt modelId="{3A7EFD61-5D49-4680-9FCA-0AD4614D4D4D}" type="pres">
      <dgm:prSet presAssocID="{3E57CA3E-A178-4F71-8BE2-196407616725}" presName="imagNode" presStyleLbl="fgImgPlace1" presStyleIdx="4" presStyleCnt="5" custScaleX="283762"/>
      <dgm:spPr>
        <a:blipFill rotWithShape="0">
          <a:blip xmlns:r="http://schemas.openxmlformats.org/officeDocument/2006/relationships" r:embed="rId5"/>
          <a:stretch>
            <a:fillRect/>
          </a:stretch>
        </a:blipFill>
      </dgm:spPr>
      <dgm:t>
        <a:bodyPr/>
        <a:lstStyle/>
        <a:p>
          <a:endParaRPr lang="en-US"/>
        </a:p>
      </dgm:t>
      <dgm:extLst>
        <a:ext uri="{E40237B7-FDA0-4F09-8148-C483321AD2D9}">
          <dgm14:cNvPr xmlns:dgm14="http://schemas.microsoft.com/office/drawing/2010/diagram" id="0" name="" descr="Woman seated during a mammogrphy imaging procedure"/>
        </a:ext>
      </dgm:extLst>
    </dgm:pt>
  </dgm:ptLst>
  <dgm:cxnLst>
    <dgm:cxn modelId="{5EEBA4D9-00B3-4269-AD17-3B35D33E93F9}" type="presOf" srcId="{9121BCF6-DF6A-4D06-839C-D979216BAE69}" destId="{A453CE6C-667C-41C4-818E-518666932EF1}" srcOrd="0" destOrd="0" presId="urn:microsoft.com/office/officeart/2005/8/layout/pList2#1"/>
    <dgm:cxn modelId="{13C525D9-EA1F-4E5B-91A8-FAB46A20D0F4}" type="presOf" srcId="{B0BCB040-D0E7-4FF7-AA1C-717D376E15FD}" destId="{08C6B780-FBBA-4993-8697-86F6567ADA34}" srcOrd="0" destOrd="0" presId="urn:microsoft.com/office/officeart/2005/8/layout/pList2#1"/>
    <dgm:cxn modelId="{0800442A-2226-4E61-9CB6-BEE7EC8124E7}" type="presOf" srcId="{0B538049-6C02-47D9-95A6-8C86637E6635}" destId="{3D4CB1CB-4148-4ADD-AE16-030BB96D365F}" srcOrd="0" destOrd="0" presId="urn:microsoft.com/office/officeart/2005/8/layout/pList2#1"/>
    <dgm:cxn modelId="{E804281E-CE06-4FCF-AF17-FDD8BBDB7471}" srcId="{649BFB0C-BB73-4F28-A0FB-6C48EDCD0EEE}" destId="{023367C3-B37C-4CB6-B105-5BA17E987C4A}" srcOrd="3" destOrd="0" parTransId="{D8D092F4-C05F-4F01-83B7-A3A043AC7F02}" sibTransId="{4DFC005D-DF83-4DF1-8A76-2280538DF8EA}"/>
    <dgm:cxn modelId="{F5779590-E056-4FD6-B787-F16AE49933A8}" type="presOf" srcId="{4045B518-DA13-4186-BB49-3E49F318A4F6}" destId="{1B6A390D-04F4-4968-BAF6-4E428D4235B9}" srcOrd="0" destOrd="0" presId="urn:microsoft.com/office/officeart/2005/8/layout/pList2#1"/>
    <dgm:cxn modelId="{B967039E-A3FB-44E8-B95C-534ACE0E36F8}" type="presOf" srcId="{3E57CA3E-A178-4F71-8BE2-196407616725}" destId="{97F8056B-4091-4E0B-8F8A-185656293AC2}" srcOrd="0" destOrd="0" presId="urn:microsoft.com/office/officeart/2005/8/layout/pList2#1"/>
    <dgm:cxn modelId="{6096699A-0C3F-46A1-B18B-2031CF53A15F}" srcId="{649BFB0C-BB73-4F28-A0FB-6C48EDCD0EEE}" destId="{1BD4D0BB-FA95-495B-9C93-1A72FBEFC596}" srcOrd="0" destOrd="0" parTransId="{05A8CA1D-64D8-4A7C-8146-482B0AA12B87}" sibTransId="{B0BCB040-D0E7-4FF7-AA1C-717D376E15FD}"/>
    <dgm:cxn modelId="{538C65C0-F77E-474E-8DB1-1A3012801F6A}" type="presOf" srcId="{8F925E4B-9D2A-4DE1-9A9C-DB7B7F21F12F}" destId="{F05FF60F-91E1-471C-A6EA-4FAEF374CC45}" srcOrd="0" destOrd="0" presId="urn:microsoft.com/office/officeart/2005/8/layout/pList2#1"/>
    <dgm:cxn modelId="{C56E856B-9AC4-4E82-BCBB-65E36D5EF381}" type="presOf" srcId="{4DFC005D-DF83-4DF1-8A76-2280538DF8EA}" destId="{BE0723DB-BDDD-461B-A110-DA7F886ADB55}" srcOrd="0" destOrd="0" presId="urn:microsoft.com/office/officeart/2005/8/layout/pList2#1"/>
    <dgm:cxn modelId="{413AF69C-A913-42EC-BE69-4A5F69BF8285}" type="presOf" srcId="{649BFB0C-BB73-4F28-A0FB-6C48EDCD0EEE}" destId="{D571D8B4-BAF4-4D30-96A5-437E618EE0A2}" srcOrd="0" destOrd="0" presId="urn:microsoft.com/office/officeart/2005/8/layout/pList2#1"/>
    <dgm:cxn modelId="{A53AE4F6-A582-4EE2-8706-543C66F8900D}" srcId="{649BFB0C-BB73-4F28-A0FB-6C48EDCD0EEE}" destId="{0B538049-6C02-47D9-95A6-8C86637E6635}" srcOrd="2" destOrd="0" parTransId="{C6D6FB8F-E4B9-48A2-A170-BE51BA8547F9}" sibTransId="{4045B518-DA13-4186-BB49-3E49F318A4F6}"/>
    <dgm:cxn modelId="{69E03069-9B4D-4E74-9963-FA80984381DF}" type="presOf" srcId="{1BD4D0BB-FA95-495B-9C93-1A72FBEFC596}" destId="{8868A67A-4383-4DD1-A89D-E66452EDA518}" srcOrd="0" destOrd="0" presId="urn:microsoft.com/office/officeart/2005/8/layout/pList2#1"/>
    <dgm:cxn modelId="{91FB4853-DC9D-4CA8-B387-421321BA9D8C}" srcId="{649BFB0C-BB73-4F28-A0FB-6C48EDCD0EEE}" destId="{8F925E4B-9D2A-4DE1-9A9C-DB7B7F21F12F}" srcOrd="1" destOrd="0" parTransId="{58787672-C53C-4374-B293-ED954DFB503E}" sibTransId="{9121BCF6-DF6A-4D06-839C-D979216BAE69}"/>
    <dgm:cxn modelId="{3CE17C17-44A1-4C4E-BBD1-5871D981528F}" type="presOf" srcId="{023367C3-B37C-4CB6-B105-5BA17E987C4A}" destId="{F0DC5B92-6CFB-48D4-A157-62E5462F0FD7}" srcOrd="0" destOrd="0" presId="urn:microsoft.com/office/officeart/2005/8/layout/pList2#1"/>
    <dgm:cxn modelId="{EDF39086-B091-400F-8153-6BE316A744F4}" srcId="{649BFB0C-BB73-4F28-A0FB-6C48EDCD0EEE}" destId="{3E57CA3E-A178-4F71-8BE2-196407616725}" srcOrd="4" destOrd="0" parTransId="{3E311A1F-FF75-4C24-92F9-05FA18D88D4B}" sibTransId="{C0E39E2C-BDAE-4CD4-ABA2-6673593B6E92}"/>
    <dgm:cxn modelId="{08A6FA8E-2613-4CFC-B52A-18072190FBE6}" type="presParOf" srcId="{D571D8B4-BAF4-4D30-96A5-437E618EE0A2}" destId="{9A717C53-3464-4985-96C7-DFC814CC8029}" srcOrd="0" destOrd="0" presId="urn:microsoft.com/office/officeart/2005/8/layout/pList2#1"/>
    <dgm:cxn modelId="{14028969-F94F-4F0F-AC72-058003005DCD}" type="presParOf" srcId="{D571D8B4-BAF4-4D30-96A5-437E618EE0A2}" destId="{D3037646-22B6-4F75-8ED2-F3BA5D556C5E}" srcOrd="1" destOrd="0" presId="urn:microsoft.com/office/officeart/2005/8/layout/pList2#1"/>
    <dgm:cxn modelId="{C9EC60B5-C0FD-45D7-A355-94BA33CB7668}" type="presParOf" srcId="{D3037646-22B6-4F75-8ED2-F3BA5D556C5E}" destId="{048EEA8F-A806-4D2C-BC15-7267FF4745D3}" srcOrd="0" destOrd="0" presId="urn:microsoft.com/office/officeart/2005/8/layout/pList2#1"/>
    <dgm:cxn modelId="{D594F8ED-AC13-40A8-BAB8-EA2F0605150E}" type="presParOf" srcId="{048EEA8F-A806-4D2C-BC15-7267FF4745D3}" destId="{8868A67A-4383-4DD1-A89D-E66452EDA518}" srcOrd="0" destOrd="0" presId="urn:microsoft.com/office/officeart/2005/8/layout/pList2#1"/>
    <dgm:cxn modelId="{F705C6B6-CB40-420E-8C44-46269C53E41D}" type="presParOf" srcId="{048EEA8F-A806-4D2C-BC15-7267FF4745D3}" destId="{BF093583-D730-4DC7-A6D2-3DF6D3E0FC17}" srcOrd="1" destOrd="0" presId="urn:microsoft.com/office/officeart/2005/8/layout/pList2#1"/>
    <dgm:cxn modelId="{8B7D8FE9-83E6-492A-A178-BF49C9D29EC5}" type="presParOf" srcId="{048EEA8F-A806-4D2C-BC15-7267FF4745D3}" destId="{29187E9C-EA27-470C-A22B-5608B97D47C4}" srcOrd="2" destOrd="0" presId="urn:microsoft.com/office/officeart/2005/8/layout/pList2#1"/>
    <dgm:cxn modelId="{CBDF350D-F3B9-4A5E-BD19-6023ADC94518}" type="presParOf" srcId="{D3037646-22B6-4F75-8ED2-F3BA5D556C5E}" destId="{08C6B780-FBBA-4993-8697-86F6567ADA34}" srcOrd="1" destOrd="0" presId="urn:microsoft.com/office/officeart/2005/8/layout/pList2#1"/>
    <dgm:cxn modelId="{9DC90FC3-F2A2-4A4B-B39B-699C9B298CAC}" type="presParOf" srcId="{D3037646-22B6-4F75-8ED2-F3BA5D556C5E}" destId="{1D1B80AD-87FF-42EF-9024-0F2B660B0A5F}" srcOrd="2" destOrd="0" presId="urn:microsoft.com/office/officeart/2005/8/layout/pList2#1"/>
    <dgm:cxn modelId="{FCCE6931-E270-4147-908B-0C1B94D944B4}" type="presParOf" srcId="{1D1B80AD-87FF-42EF-9024-0F2B660B0A5F}" destId="{F05FF60F-91E1-471C-A6EA-4FAEF374CC45}" srcOrd="0" destOrd="0" presId="urn:microsoft.com/office/officeart/2005/8/layout/pList2#1"/>
    <dgm:cxn modelId="{035B18CB-A5C7-41EC-AC06-39B57874982E}" type="presParOf" srcId="{1D1B80AD-87FF-42EF-9024-0F2B660B0A5F}" destId="{6656C4BE-5018-4667-BCA5-38AA3F5702E4}" srcOrd="1" destOrd="0" presId="urn:microsoft.com/office/officeart/2005/8/layout/pList2#1"/>
    <dgm:cxn modelId="{3DBA852F-EF82-4223-90B2-958288C639D7}" type="presParOf" srcId="{1D1B80AD-87FF-42EF-9024-0F2B660B0A5F}" destId="{5E39896D-938A-44FB-8D00-528B78104867}" srcOrd="2" destOrd="0" presId="urn:microsoft.com/office/officeart/2005/8/layout/pList2#1"/>
    <dgm:cxn modelId="{30BE2607-93C4-4D21-80D0-277B10764BC7}" type="presParOf" srcId="{D3037646-22B6-4F75-8ED2-F3BA5D556C5E}" destId="{A453CE6C-667C-41C4-818E-518666932EF1}" srcOrd="3" destOrd="0" presId="urn:microsoft.com/office/officeart/2005/8/layout/pList2#1"/>
    <dgm:cxn modelId="{685B7398-8CAF-413F-AC23-56BBA09FE658}" type="presParOf" srcId="{D3037646-22B6-4F75-8ED2-F3BA5D556C5E}" destId="{71C47EFF-60C6-4A06-8A18-EA6591DC5C63}" srcOrd="4" destOrd="0" presId="urn:microsoft.com/office/officeart/2005/8/layout/pList2#1"/>
    <dgm:cxn modelId="{62E3BD61-689A-46F4-8B9F-1EDC6CB6F2D6}" type="presParOf" srcId="{71C47EFF-60C6-4A06-8A18-EA6591DC5C63}" destId="{3D4CB1CB-4148-4ADD-AE16-030BB96D365F}" srcOrd="0" destOrd="0" presId="urn:microsoft.com/office/officeart/2005/8/layout/pList2#1"/>
    <dgm:cxn modelId="{FE994E7D-F72A-4CD7-A26B-81681EFE5BCD}" type="presParOf" srcId="{71C47EFF-60C6-4A06-8A18-EA6591DC5C63}" destId="{77AB2FA0-0F52-41DA-BD1B-A2335A0B5215}" srcOrd="1" destOrd="0" presId="urn:microsoft.com/office/officeart/2005/8/layout/pList2#1"/>
    <dgm:cxn modelId="{523EA9CD-5105-4847-9E12-A8E38430A10B}" type="presParOf" srcId="{71C47EFF-60C6-4A06-8A18-EA6591DC5C63}" destId="{7C5AFC10-A76E-4B17-A846-106498EF193C}" srcOrd="2" destOrd="0" presId="urn:microsoft.com/office/officeart/2005/8/layout/pList2#1"/>
    <dgm:cxn modelId="{38D1BF6F-BA3D-431A-8E09-12F5FFE190F3}" type="presParOf" srcId="{D3037646-22B6-4F75-8ED2-F3BA5D556C5E}" destId="{1B6A390D-04F4-4968-BAF6-4E428D4235B9}" srcOrd="5" destOrd="0" presId="urn:microsoft.com/office/officeart/2005/8/layout/pList2#1"/>
    <dgm:cxn modelId="{41254E4D-EE46-4C3D-B4DC-DBBD3B070FA5}" type="presParOf" srcId="{D3037646-22B6-4F75-8ED2-F3BA5D556C5E}" destId="{03296585-C942-4976-9F6C-DD5DFBE4302B}" srcOrd="6" destOrd="0" presId="urn:microsoft.com/office/officeart/2005/8/layout/pList2#1"/>
    <dgm:cxn modelId="{F648ED3D-EB23-416C-A3E5-1C4B858BF2B4}" type="presParOf" srcId="{03296585-C942-4976-9F6C-DD5DFBE4302B}" destId="{F0DC5B92-6CFB-48D4-A157-62E5462F0FD7}" srcOrd="0" destOrd="0" presId="urn:microsoft.com/office/officeart/2005/8/layout/pList2#1"/>
    <dgm:cxn modelId="{3296C332-3EF6-41BF-8177-DBD515D8740D}" type="presParOf" srcId="{03296585-C942-4976-9F6C-DD5DFBE4302B}" destId="{20960A6F-A41C-4BA5-BA48-190980218A54}" srcOrd="1" destOrd="0" presId="urn:microsoft.com/office/officeart/2005/8/layout/pList2#1"/>
    <dgm:cxn modelId="{2D4F0B8F-554A-4156-95FC-ED8C5CC996F0}" type="presParOf" srcId="{03296585-C942-4976-9F6C-DD5DFBE4302B}" destId="{B89A168F-A934-43B4-AA6E-9F865DC119A1}" srcOrd="2" destOrd="0" presId="urn:microsoft.com/office/officeart/2005/8/layout/pList2#1"/>
    <dgm:cxn modelId="{28EBB3EE-62C0-45DC-888C-9AA629AA3B44}" type="presParOf" srcId="{D3037646-22B6-4F75-8ED2-F3BA5D556C5E}" destId="{BE0723DB-BDDD-461B-A110-DA7F886ADB55}" srcOrd="7" destOrd="0" presId="urn:microsoft.com/office/officeart/2005/8/layout/pList2#1"/>
    <dgm:cxn modelId="{8E50C7D2-72AD-459E-96A0-7BDDB1C3C2BB}" type="presParOf" srcId="{D3037646-22B6-4F75-8ED2-F3BA5D556C5E}" destId="{2BE95052-F8DE-49E6-8EE8-1099E2346C07}" srcOrd="8" destOrd="0" presId="urn:microsoft.com/office/officeart/2005/8/layout/pList2#1"/>
    <dgm:cxn modelId="{21815ABA-09B0-4684-8F16-92C325DB3C48}" type="presParOf" srcId="{2BE95052-F8DE-49E6-8EE8-1099E2346C07}" destId="{97F8056B-4091-4E0B-8F8A-185656293AC2}" srcOrd="0" destOrd="0" presId="urn:microsoft.com/office/officeart/2005/8/layout/pList2#1"/>
    <dgm:cxn modelId="{632FD6FE-3777-4165-A1EB-5EB4663B5140}" type="presParOf" srcId="{2BE95052-F8DE-49E6-8EE8-1099E2346C07}" destId="{1F9DE439-5FDC-4378-8948-ECF3A5473D3B}" srcOrd="1" destOrd="0" presId="urn:microsoft.com/office/officeart/2005/8/layout/pList2#1"/>
    <dgm:cxn modelId="{2FE4C965-F81D-401B-9DE2-5EEB39D48C37}" type="presParOf" srcId="{2BE95052-F8DE-49E6-8EE8-1099E2346C07}" destId="{3A7EFD61-5D49-4680-9FCA-0AD4614D4D4D}"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A7635F-7299-40F1-BFF3-EF82E51CF95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B74DCB9-3857-4566-B425-BBDBFCF123AF}">
      <dgm:prSet phldrT="[Text]"/>
      <dgm:spPr/>
      <dgm:t>
        <a:bodyPr/>
        <a:lstStyle/>
        <a:p>
          <a:pPr rtl="0"/>
          <a:r>
            <a:rPr lang="en-US" b="1" dirty="0" smtClean="0">
              <a:latin typeface="Arial" panose="020B0604020202020204" pitchFamily="34" charset="0"/>
              <a:cs typeface="Arial" panose="020B0604020202020204" pitchFamily="34" charset="0"/>
            </a:rPr>
            <a:t>Accessibility</a:t>
          </a:r>
          <a:endParaRPr lang="en-US" dirty="0"/>
        </a:p>
      </dgm:t>
    </dgm:pt>
    <dgm:pt modelId="{0090DFA9-1CB0-468B-8C63-99DED79F66E1}" type="parTrans" cxnId="{0C364308-D209-405F-923E-EE7D3BF2F27A}">
      <dgm:prSet/>
      <dgm:spPr/>
      <dgm:t>
        <a:bodyPr/>
        <a:lstStyle/>
        <a:p>
          <a:endParaRPr lang="en-US"/>
        </a:p>
      </dgm:t>
    </dgm:pt>
    <dgm:pt modelId="{EFEFDE60-C162-4B3A-9B58-3BADE59C0F81}" type="sibTrans" cxnId="{0C364308-D209-405F-923E-EE7D3BF2F27A}">
      <dgm:prSet/>
      <dgm:spPr/>
      <dgm:t>
        <a:bodyPr/>
        <a:lstStyle/>
        <a:p>
          <a:endParaRPr lang="en-US"/>
        </a:p>
      </dgm:t>
    </dgm:pt>
    <dgm:pt modelId="{87B205B9-8A78-417E-BB1C-CEA06F856402}">
      <dgm:prSet phldrT="[Text]"/>
      <dgm:spPr/>
      <dgm:t>
        <a:bodyPr/>
        <a:lstStyle/>
        <a:p>
          <a:r>
            <a:rPr lang="en-US" dirty="0" smtClean="0"/>
            <a:t>Remove barriers &amp; bring existing buildings into compliance over time</a:t>
          </a:r>
          <a:endParaRPr lang="en-US" dirty="0"/>
        </a:p>
      </dgm:t>
    </dgm:pt>
    <dgm:pt modelId="{D53BD2C0-0AD7-4C98-981C-046732431BD4}" type="parTrans" cxnId="{D143E220-5FC4-4EE4-9B72-360A3B032796}">
      <dgm:prSet/>
      <dgm:spPr/>
      <dgm:t>
        <a:bodyPr/>
        <a:lstStyle/>
        <a:p>
          <a:endParaRPr lang="en-US"/>
        </a:p>
      </dgm:t>
    </dgm:pt>
    <dgm:pt modelId="{5DF718F8-EB30-40B9-A8B2-7DEAFEC40567}" type="sibTrans" cxnId="{D143E220-5FC4-4EE4-9B72-360A3B032796}">
      <dgm:prSet/>
      <dgm:spPr/>
      <dgm:t>
        <a:bodyPr/>
        <a:lstStyle/>
        <a:p>
          <a:endParaRPr lang="en-US"/>
        </a:p>
      </dgm:t>
    </dgm:pt>
    <dgm:pt modelId="{903F05A4-7DB9-41CF-8153-6D3C0FB8BBE4}">
      <dgm:prSet phldrT="[Text]"/>
      <dgm:spPr/>
      <dgm:t>
        <a:bodyPr/>
        <a:lstStyle/>
        <a:p>
          <a:r>
            <a:rPr lang="en-US" dirty="0" smtClean="0"/>
            <a:t>Affirmative action required to make spaces accessible &amp; provide accessible care</a:t>
          </a:r>
          <a:endParaRPr lang="en-US" dirty="0"/>
        </a:p>
      </dgm:t>
    </dgm:pt>
    <dgm:pt modelId="{127181B6-3A3F-45F4-804D-0D53FA35A0BD}" type="parTrans" cxnId="{1642F9A1-6A02-4806-AA70-4F84AD0125C2}">
      <dgm:prSet/>
      <dgm:spPr/>
      <dgm:t>
        <a:bodyPr/>
        <a:lstStyle/>
        <a:p>
          <a:endParaRPr lang="en-US"/>
        </a:p>
      </dgm:t>
    </dgm:pt>
    <dgm:pt modelId="{6D892CEB-2CD4-48CD-9C55-26E5D921B8F2}" type="sibTrans" cxnId="{1642F9A1-6A02-4806-AA70-4F84AD0125C2}">
      <dgm:prSet/>
      <dgm:spPr/>
      <dgm:t>
        <a:bodyPr/>
        <a:lstStyle/>
        <a:p>
          <a:endParaRPr lang="en-US"/>
        </a:p>
      </dgm:t>
    </dgm:pt>
    <dgm:pt modelId="{A1FD5280-2641-4199-BD73-63B738300CA0}">
      <dgm:prSet phldrT="[Text]"/>
      <dgm:spPr/>
      <dgm:t>
        <a:bodyPr/>
        <a:lstStyle/>
        <a:p>
          <a:r>
            <a:rPr lang="en-US" b="1" dirty="0" smtClean="0"/>
            <a:t>Building Code</a:t>
          </a:r>
          <a:endParaRPr lang="en-US" b="1" dirty="0"/>
        </a:p>
      </dgm:t>
    </dgm:pt>
    <dgm:pt modelId="{78739068-CA85-482D-82C8-660552AD0849}" type="parTrans" cxnId="{F1401C45-87F5-4323-A6B0-286731ED1DC0}">
      <dgm:prSet/>
      <dgm:spPr/>
      <dgm:t>
        <a:bodyPr/>
        <a:lstStyle/>
        <a:p>
          <a:endParaRPr lang="en-US"/>
        </a:p>
      </dgm:t>
    </dgm:pt>
    <dgm:pt modelId="{32251887-3F60-4FDD-875B-EC828B3BB366}" type="sibTrans" cxnId="{F1401C45-87F5-4323-A6B0-286731ED1DC0}">
      <dgm:prSet/>
      <dgm:spPr/>
      <dgm:t>
        <a:bodyPr/>
        <a:lstStyle/>
        <a:p>
          <a:endParaRPr lang="en-US"/>
        </a:p>
      </dgm:t>
    </dgm:pt>
    <dgm:pt modelId="{AABA30D5-EB63-4E33-95CB-A4BC02BE8005}">
      <dgm:prSet phldrT="[Text]"/>
      <dgm:spPr/>
      <dgm:t>
        <a:bodyPr/>
        <a:lstStyle/>
        <a:p>
          <a:r>
            <a:rPr lang="en-US" dirty="0" smtClean="0"/>
            <a:t>Need to follow most recent building code when you build or alter facilities</a:t>
          </a:r>
          <a:endParaRPr lang="en-US" dirty="0"/>
        </a:p>
      </dgm:t>
    </dgm:pt>
    <dgm:pt modelId="{7042F89D-2F29-42F5-B92D-910346F2B54F}" type="parTrans" cxnId="{8AA1B6E8-F91B-4D2C-A780-F6D62B9CAD50}">
      <dgm:prSet/>
      <dgm:spPr/>
      <dgm:t>
        <a:bodyPr/>
        <a:lstStyle/>
        <a:p>
          <a:endParaRPr lang="en-US"/>
        </a:p>
      </dgm:t>
    </dgm:pt>
    <dgm:pt modelId="{6A37ADF3-EA65-4969-88F7-3EDFFB0B0A57}" type="sibTrans" cxnId="{8AA1B6E8-F91B-4D2C-A780-F6D62B9CAD50}">
      <dgm:prSet/>
      <dgm:spPr/>
      <dgm:t>
        <a:bodyPr/>
        <a:lstStyle/>
        <a:p>
          <a:endParaRPr lang="en-US"/>
        </a:p>
      </dgm:t>
    </dgm:pt>
    <dgm:pt modelId="{CEF5840B-9E55-4D09-81EF-AF7443CAEA9B}">
      <dgm:prSet phldrT="[Text]"/>
      <dgm:spPr/>
      <dgm:t>
        <a:bodyPr/>
        <a:lstStyle/>
        <a:p>
          <a:r>
            <a:rPr lang="en-US" dirty="0" smtClean="0"/>
            <a:t>No affirmative obligation—triggered when you alter or construct facilities</a:t>
          </a:r>
          <a:endParaRPr lang="en-US" dirty="0"/>
        </a:p>
      </dgm:t>
    </dgm:pt>
    <dgm:pt modelId="{8CFC566F-34FC-47F7-BC31-517F9716441A}" type="parTrans" cxnId="{DD637618-027F-4A5B-9F99-27E968DEC8FD}">
      <dgm:prSet/>
      <dgm:spPr/>
      <dgm:t>
        <a:bodyPr/>
        <a:lstStyle/>
        <a:p>
          <a:endParaRPr lang="en-US"/>
        </a:p>
      </dgm:t>
    </dgm:pt>
    <dgm:pt modelId="{3033A424-A11B-4135-9AAC-6B381974209B}" type="sibTrans" cxnId="{DD637618-027F-4A5B-9F99-27E968DEC8FD}">
      <dgm:prSet/>
      <dgm:spPr/>
      <dgm:t>
        <a:bodyPr/>
        <a:lstStyle/>
        <a:p>
          <a:endParaRPr lang="en-US"/>
        </a:p>
      </dgm:t>
    </dgm:pt>
    <dgm:pt modelId="{2D3D15C8-02CE-4C6A-941D-FB56A64E5442}">
      <dgm:prSet phldrT="[Text]"/>
      <dgm:spPr/>
      <dgm:t>
        <a:bodyPr/>
        <a:lstStyle/>
        <a:p>
          <a:r>
            <a:rPr lang="en-US" dirty="0" smtClean="0"/>
            <a:t>Key is to provide accessible care even if you need to use other methods, i.e. moving the location, directional signage</a:t>
          </a:r>
          <a:endParaRPr lang="en-US" dirty="0"/>
        </a:p>
      </dgm:t>
    </dgm:pt>
    <dgm:pt modelId="{3FCE3F4D-B57D-4B49-B3E7-15B27788FA7D}" type="parTrans" cxnId="{90F42701-6177-4735-8A38-CA7254E606CF}">
      <dgm:prSet/>
      <dgm:spPr/>
      <dgm:t>
        <a:bodyPr/>
        <a:lstStyle/>
        <a:p>
          <a:endParaRPr lang="en-US"/>
        </a:p>
      </dgm:t>
    </dgm:pt>
    <dgm:pt modelId="{994F6FD8-3718-4A1B-A4AA-0AF39C285422}" type="sibTrans" cxnId="{90F42701-6177-4735-8A38-CA7254E606CF}">
      <dgm:prSet/>
      <dgm:spPr/>
      <dgm:t>
        <a:bodyPr/>
        <a:lstStyle/>
        <a:p>
          <a:endParaRPr lang="en-US"/>
        </a:p>
      </dgm:t>
    </dgm:pt>
    <dgm:pt modelId="{DEA22B50-01D2-4DAE-BDFE-7D8F6D86B5F2}">
      <dgm:prSet phldrT="[Text]"/>
      <dgm:spPr/>
      <dgm:t>
        <a:bodyPr/>
        <a:lstStyle/>
        <a:p>
          <a:r>
            <a:rPr lang="en-US" dirty="0" smtClean="0"/>
            <a:t>The only focus is to follow the code when you engage in construction</a:t>
          </a:r>
          <a:endParaRPr lang="en-US" dirty="0"/>
        </a:p>
      </dgm:t>
    </dgm:pt>
    <dgm:pt modelId="{6C038681-FE51-4D4F-89A4-549A9F45E8BF}" type="parTrans" cxnId="{B3C78F0B-2548-45A3-A273-5A16E1E5C5EE}">
      <dgm:prSet/>
      <dgm:spPr/>
      <dgm:t>
        <a:bodyPr/>
        <a:lstStyle/>
        <a:p>
          <a:endParaRPr lang="en-US"/>
        </a:p>
      </dgm:t>
    </dgm:pt>
    <dgm:pt modelId="{FB6E3B20-C64C-486A-AE17-C2C6F8DEC606}" type="sibTrans" cxnId="{B3C78F0B-2548-45A3-A273-5A16E1E5C5EE}">
      <dgm:prSet/>
      <dgm:spPr/>
      <dgm:t>
        <a:bodyPr/>
        <a:lstStyle/>
        <a:p>
          <a:endParaRPr lang="en-US"/>
        </a:p>
      </dgm:t>
    </dgm:pt>
    <dgm:pt modelId="{74EA8A89-202D-4036-9FA3-3C350B564394}" type="pres">
      <dgm:prSet presAssocID="{B7A7635F-7299-40F1-BFF3-EF82E51CF95B}" presName="theList" presStyleCnt="0">
        <dgm:presLayoutVars>
          <dgm:dir/>
          <dgm:animLvl val="lvl"/>
          <dgm:resizeHandles val="exact"/>
        </dgm:presLayoutVars>
      </dgm:prSet>
      <dgm:spPr/>
      <dgm:t>
        <a:bodyPr/>
        <a:lstStyle/>
        <a:p>
          <a:endParaRPr lang="en-US"/>
        </a:p>
      </dgm:t>
    </dgm:pt>
    <dgm:pt modelId="{70473ADD-C58C-47A7-B259-BF78A498F0A9}" type="pres">
      <dgm:prSet presAssocID="{DB74DCB9-3857-4566-B425-BBDBFCF123AF}" presName="compNode" presStyleCnt="0"/>
      <dgm:spPr/>
    </dgm:pt>
    <dgm:pt modelId="{9272B2F5-2EAF-43BF-8E46-207E67A552A6}" type="pres">
      <dgm:prSet presAssocID="{DB74DCB9-3857-4566-B425-BBDBFCF123AF}" presName="aNode" presStyleLbl="bgShp" presStyleIdx="0" presStyleCnt="2"/>
      <dgm:spPr/>
      <dgm:t>
        <a:bodyPr/>
        <a:lstStyle/>
        <a:p>
          <a:endParaRPr lang="en-US"/>
        </a:p>
      </dgm:t>
    </dgm:pt>
    <dgm:pt modelId="{31111F44-59A4-43D4-B70F-375BE2849787}" type="pres">
      <dgm:prSet presAssocID="{DB74DCB9-3857-4566-B425-BBDBFCF123AF}" presName="textNode" presStyleLbl="bgShp" presStyleIdx="0" presStyleCnt="2"/>
      <dgm:spPr/>
      <dgm:t>
        <a:bodyPr/>
        <a:lstStyle/>
        <a:p>
          <a:endParaRPr lang="en-US"/>
        </a:p>
      </dgm:t>
    </dgm:pt>
    <dgm:pt modelId="{993EAEDC-6BE8-4FE9-BC05-C1A58573E153}" type="pres">
      <dgm:prSet presAssocID="{DB74DCB9-3857-4566-B425-BBDBFCF123AF}" presName="compChildNode" presStyleCnt="0"/>
      <dgm:spPr/>
    </dgm:pt>
    <dgm:pt modelId="{E242A55D-4ABF-474A-9564-3A4FA86EA891}" type="pres">
      <dgm:prSet presAssocID="{DB74DCB9-3857-4566-B425-BBDBFCF123AF}" presName="theInnerList" presStyleCnt="0"/>
      <dgm:spPr/>
    </dgm:pt>
    <dgm:pt modelId="{0BB16B84-A563-4279-8432-2DBCB0241126}" type="pres">
      <dgm:prSet presAssocID="{87B205B9-8A78-417E-BB1C-CEA06F856402}" presName="childNode" presStyleLbl="node1" presStyleIdx="0" presStyleCnt="6">
        <dgm:presLayoutVars>
          <dgm:bulletEnabled val="1"/>
        </dgm:presLayoutVars>
      </dgm:prSet>
      <dgm:spPr/>
      <dgm:t>
        <a:bodyPr/>
        <a:lstStyle/>
        <a:p>
          <a:endParaRPr lang="en-US"/>
        </a:p>
      </dgm:t>
    </dgm:pt>
    <dgm:pt modelId="{EF03252B-7F8F-4C28-9D62-4BCA1BD680C2}" type="pres">
      <dgm:prSet presAssocID="{87B205B9-8A78-417E-BB1C-CEA06F856402}" presName="aSpace2" presStyleCnt="0"/>
      <dgm:spPr/>
    </dgm:pt>
    <dgm:pt modelId="{89499E99-937F-427A-B255-225886FC2DFE}" type="pres">
      <dgm:prSet presAssocID="{903F05A4-7DB9-41CF-8153-6D3C0FB8BBE4}" presName="childNode" presStyleLbl="node1" presStyleIdx="1" presStyleCnt="6">
        <dgm:presLayoutVars>
          <dgm:bulletEnabled val="1"/>
        </dgm:presLayoutVars>
      </dgm:prSet>
      <dgm:spPr/>
      <dgm:t>
        <a:bodyPr/>
        <a:lstStyle/>
        <a:p>
          <a:endParaRPr lang="en-US"/>
        </a:p>
      </dgm:t>
    </dgm:pt>
    <dgm:pt modelId="{28C290BF-BD57-44AF-B09E-A5E4EAD1C773}" type="pres">
      <dgm:prSet presAssocID="{903F05A4-7DB9-41CF-8153-6D3C0FB8BBE4}" presName="aSpace2" presStyleCnt="0"/>
      <dgm:spPr/>
    </dgm:pt>
    <dgm:pt modelId="{E0FB156F-82C4-4887-AA0A-E4C3647E245E}" type="pres">
      <dgm:prSet presAssocID="{2D3D15C8-02CE-4C6A-941D-FB56A64E5442}" presName="childNode" presStyleLbl="node1" presStyleIdx="2" presStyleCnt="6">
        <dgm:presLayoutVars>
          <dgm:bulletEnabled val="1"/>
        </dgm:presLayoutVars>
      </dgm:prSet>
      <dgm:spPr/>
      <dgm:t>
        <a:bodyPr/>
        <a:lstStyle/>
        <a:p>
          <a:endParaRPr lang="en-US"/>
        </a:p>
      </dgm:t>
    </dgm:pt>
    <dgm:pt modelId="{1CE249CE-0601-4628-9A20-A55E9F0CBB50}" type="pres">
      <dgm:prSet presAssocID="{DB74DCB9-3857-4566-B425-BBDBFCF123AF}" presName="aSpace" presStyleCnt="0"/>
      <dgm:spPr/>
    </dgm:pt>
    <dgm:pt modelId="{C42B5A52-7E57-441A-9024-A860089BCBA7}" type="pres">
      <dgm:prSet presAssocID="{A1FD5280-2641-4199-BD73-63B738300CA0}" presName="compNode" presStyleCnt="0"/>
      <dgm:spPr/>
    </dgm:pt>
    <dgm:pt modelId="{F9204FB0-E44D-4F56-995A-9D3AF8E4695E}" type="pres">
      <dgm:prSet presAssocID="{A1FD5280-2641-4199-BD73-63B738300CA0}" presName="aNode" presStyleLbl="bgShp" presStyleIdx="1" presStyleCnt="2" custLinFactNeighborX="2546" custLinFactNeighborY="2590"/>
      <dgm:spPr/>
      <dgm:t>
        <a:bodyPr/>
        <a:lstStyle/>
        <a:p>
          <a:endParaRPr lang="en-US"/>
        </a:p>
      </dgm:t>
    </dgm:pt>
    <dgm:pt modelId="{BBEA5926-8B3C-4317-AE21-9E54C79ACA65}" type="pres">
      <dgm:prSet presAssocID="{A1FD5280-2641-4199-BD73-63B738300CA0}" presName="textNode" presStyleLbl="bgShp" presStyleIdx="1" presStyleCnt="2"/>
      <dgm:spPr/>
      <dgm:t>
        <a:bodyPr/>
        <a:lstStyle/>
        <a:p>
          <a:endParaRPr lang="en-US"/>
        </a:p>
      </dgm:t>
    </dgm:pt>
    <dgm:pt modelId="{F11EB8BA-2114-4806-9BDB-BAEF2A614412}" type="pres">
      <dgm:prSet presAssocID="{A1FD5280-2641-4199-BD73-63B738300CA0}" presName="compChildNode" presStyleCnt="0"/>
      <dgm:spPr/>
    </dgm:pt>
    <dgm:pt modelId="{48088451-BEBD-44BF-B225-FC0812137232}" type="pres">
      <dgm:prSet presAssocID="{A1FD5280-2641-4199-BD73-63B738300CA0}" presName="theInnerList" presStyleCnt="0"/>
      <dgm:spPr/>
    </dgm:pt>
    <dgm:pt modelId="{87D00650-2912-4849-BC1B-474D99DBEC47}" type="pres">
      <dgm:prSet presAssocID="{AABA30D5-EB63-4E33-95CB-A4BC02BE8005}" presName="childNode" presStyleLbl="node1" presStyleIdx="3" presStyleCnt="6">
        <dgm:presLayoutVars>
          <dgm:bulletEnabled val="1"/>
        </dgm:presLayoutVars>
      </dgm:prSet>
      <dgm:spPr/>
      <dgm:t>
        <a:bodyPr/>
        <a:lstStyle/>
        <a:p>
          <a:endParaRPr lang="en-US"/>
        </a:p>
      </dgm:t>
    </dgm:pt>
    <dgm:pt modelId="{778B7427-FE0C-4698-9CCB-AC03E194E814}" type="pres">
      <dgm:prSet presAssocID="{AABA30D5-EB63-4E33-95CB-A4BC02BE8005}" presName="aSpace2" presStyleCnt="0"/>
      <dgm:spPr/>
    </dgm:pt>
    <dgm:pt modelId="{E317CC81-CFE5-43BF-9853-4F9ED1C8F617}" type="pres">
      <dgm:prSet presAssocID="{CEF5840B-9E55-4D09-81EF-AF7443CAEA9B}" presName="childNode" presStyleLbl="node1" presStyleIdx="4" presStyleCnt="6">
        <dgm:presLayoutVars>
          <dgm:bulletEnabled val="1"/>
        </dgm:presLayoutVars>
      </dgm:prSet>
      <dgm:spPr/>
      <dgm:t>
        <a:bodyPr/>
        <a:lstStyle/>
        <a:p>
          <a:endParaRPr lang="en-US"/>
        </a:p>
      </dgm:t>
    </dgm:pt>
    <dgm:pt modelId="{F27C98D5-BDB8-4E97-9D42-D2A107E3F961}" type="pres">
      <dgm:prSet presAssocID="{CEF5840B-9E55-4D09-81EF-AF7443CAEA9B}" presName="aSpace2" presStyleCnt="0"/>
      <dgm:spPr/>
    </dgm:pt>
    <dgm:pt modelId="{C1600A7B-19B3-466E-B854-9DA3FCD4CAA2}" type="pres">
      <dgm:prSet presAssocID="{DEA22B50-01D2-4DAE-BDFE-7D8F6D86B5F2}" presName="childNode" presStyleLbl="node1" presStyleIdx="5" presStyleCnt="6">
        <dgm:presLayoutVars>
          <dgm:bulletEnabled val="1"/>
        </dgm:presLayoutVars>
      </dgm:prSet>
      <dgm:spPr/>
      <dgm:t>
        <a:bodyPr/>
        <a:lstStyle/>
        <a:p>
          <a:endParaRPr lang="en-US"/>
        </a:p>
      </dgm:t>
    </dgm:pt>
  </dgm:ptLst>
  <dgm:cxnLst>
    <dgm:cxn modelId="{7FD9DD1F-B99F-49F0-A828-F3EA01596B48}" type="presOf" srcId="{B7A7635F-7299-40F1-BFF3-EF82E51CF95B}" destId="{74EA8A89-202D-4036-9FA3-3C350B564394}" srcOrd="0" destOrd="0" presId="urn:microsoft.com/office/officeart/2005/8/layout/lProcess2"/>
    <dgm:cxn modelId="{90F42701-6177-4735-8A38-CA7254E606CF}" srcId="{DB74DCB9-3857-4566-B425-BBDBFCF123AF}" destId="{2D3D15C8-02CE-4C6A-941D-FB56A64E5442}" srcOrd="2" destOrd="0" parTransId="{3FCE3F4D-B57D-4B49-B3E7-15B27788FA7D}" sibTransId="{994F6FD8-3718-4A1B-A4AA-0AF39C285422}"/>
    <dgm:cxn modelId="{DD637618-027F-4A5B-9F99-27E968DEC8FD}" srcId="{A1FD5280-2641-4199-BD73-63B738300CA0}" destId="{CEF5840B-9E55-4D09-81EF-AF7443CAEA9B}" srcOrd="1" destOrd="0" parTransId="{8CFC566F-34FC-47F7-BC31-517F9716441A}" sibTransId="{3033A424-A11B-4135-9AAC-6B381974209B}"/>
    <dgm:cxn modelId="{9C91DCD5-7B33-45A3-8A14-CCC0A120A1EA}" type="presOf" srcId="{A1FD5280-2641-4199-BD73-63B738300CA0}" destId="{F9204FB0-E44D-4F56-995A-9D3AF8E4695E}" srcOrd="0" destOrd="0" presId="urn:microsoft.com/office/officeart/2005/8/layout/lProcess2"/>
    <dgm:cxn modelId="{B6088F7F-B1AA-4AD2-BF41-69053B6B371B}" type="presOf" srcId="{A1FD5280-2641-4199-BD73-63B738300CA0}" destId="{BBEA5926-8B3C-4317-AE21-9E54C79ACA65}" srcOrd="1" destOrd="0" presId="urn:microsoft.com/office/officeart/2005/8/layout/lProcess2"/>
    <dgm:cxn modelId="{1642F9A1-6A02-4806-AA70-4F84AD0125C2}" srcId="{DB74DCB9-3857-4566-B425-BBDBFCF123AF}" destId="{903F05A4-7DB9-41CF-8153-6D3C0FB8BBE4}" srcOrd="1" destOrd="0" parTransId="{127181B6-3A3F-45F4-804D-0D53FA35A0BD}" sibTransId="{6D892CEB-2CD4-48CD-9C55-26E5D921B8F2}"/>
    <dgm:cxn modelId="{8AA1B6E8-F91B-4D2C-A780-F6D62B9CAD50}" srcId="{A1FD5280-2641-4199-BD73-63B738300CA0}" destId="{AABA30D5-EB63-4E33-95CB-A4BC02BE8005}" srcOrd="0" destOrd="0" parTransId="{7042F89D-2F29-42F5-B92D-910346F2B54F}" sibTransId="{6A37ADF3-EA65-4969-88F7-3EDFFB0B0A57}"/>
    <dgm:cxn modelId="{DEA820EB-299B-42C7-B66C-4851CA09461E}" type="presOf" srcId="{903F05A4-7DB9-41CF-8153-6D3C0FB8BBE4}" destId="{89499E99-937F-427A-B255-225886FC2DFE}" srcOrd="0" destOrd="0" presId="urn:microsoft.com/office/officeart/2005/8/layout/lProcess2"/>
    <dgm:cxn modelId="{86A9021F-CD24-45BE-B43E-294CDA447C00}" type="presOf" srcId="{AABA30D5-EB63-4E33-95CB-A4BC02BE8005}" destId="{87D00650-2912-4849-BC1B-474D99DBEC47}" srcOrd="0" destOrd="0" presId="urn:microsoft.com/office/officeart/2005/8/layout/lProcess2"/>
    <dgm:cxn modelId="{F1401C45-87F5-4323-A6B0-286731ED1DC0}" srcId="{B7A7635F-7299-40F1-BFF3-EF82E51CF95B}" destId="{A1FD5280-2641-4199-BD73-63B738300CA0}" srcOrd="1" destOrd="0" parTransId="{78739068-CA85-482D-82C8-660552AD0849}" sibTransId="{32251887-3F60-4FDD-875B-EC828B3BB366}"/>
    <dgm:cxn modelId="{D143E220-5FC4-4EE4-9B72-360A3B032796}" srcId="{DB74DCB9-3857-4566-B425-BBDBFCF123AF}" destId="{87B205B9-8A78-417E-BB1C-CEA06F856402}" srcOrd="0" destOrd="0" parTransId="{D53BD2C0-0AD7-4C98-981C-046732431BD4}" sibTransId="{5DF718F8-EB30-40B9-A8B2-7DEAFEC40567}"/>
    <dgm:cxn modelId="{054D372B-AA01-4794-90D6-BA3D2CA4847A}" type="presOf" srcId="{87B205B9-8A78-417E-BB1C-CEA06F856402}" destId="{0BB16B84-A563-4279-8432-2DBCB0241126}" srcOrd="0" destOrd="0" presId="urn:microsoft.com/office/officeart/2005/8/layout/lProcess2"/>
    <dgm:cxn modelId="{499B531F-8EE6-45D6-BFB9-8F4059F35031}" type="presOf" srcId="{2D3D15C8-02CE-4C6A-941D-FB56A64E5442}" destId="{E0FB156F-82C4-4887-AA0A-E4C3647E245E}" srcOrd="0" destOrd="0" presId="urn:microsoft.com/office/officeart/2005/8/layout/lProcess2"/>
    <dgm:cxn modelId="{637F9106-467B-4EE9-9809-B20734C90A92}" type="presOf" srcId="{DB74DCB9-3857-4566-B425-BBDBFCF123AF}" destId="{31111F44-59A4-43D4-B70F-375BE2849787}" srcOrd="1" destOrd="0" presId="urn:microsoft.com/office/officeart/2005/8/layout/lProcess2"/>
    <dgm:cxn modelId="{B3C78F0B-2548-45A3-A273-5A16E1E5C5EE}" srcId="{A1FD5280-2641-4199-BD73-63B738300CA0}" destId="{DEA22B50-01D2-4DAE-BDFE-7D8F6D86B5F2}" srcOrd="2" destOrd="0" parTransId="{6C038681-FE51-4D4F-89A4-549A9F45E8BF}" sibTransId="{FB6E3B20-C64C-486A-AE17-C2C6F8DEC606}"/>
    <dgm:cxn modelId="{28DD7E19-A802-40E4-8927-AFBFE6CDD875}" type="presOf" srcId="{DEA22B50-01D2-4DAE-BDFE-7D8F6D86B5F2}" destId="{C1600A7B-19B3-466E-B854-9DA3FCD4CAA2}" srcOrd="0" destOrd="0" presId="urn:microsoft.com/office/officeart/2005/8/layout/lProcess2"/>
    <dgm:cxn modelId="{B8E4967A-5FDC-4EFF-9F6A-01E803BE88A9}" type="presOf" srcId="{CEF5840B-9E55-4D09-81EF-AF7443CAEA9B}" destId="{E317CC81-CFE5-43BF-9853-4F9ED1C8F617}" srcOrd="0" destOrd="0" presId="urn:microsoft.com/office/officeart/2005/8/layout/lProcess2"/>
    <dgm:cxn modelId="{0C364308-D209-405F-923E-EE7D3BF2F27A}" srcId="{B7A7635F-7299-40F1-BFF3-EF82E51CF95B}" destId="{DB74DCB9-3857-4566-B425-BBDBFCF123AF}" srcOrd="0" destOrd="0" parTransId="{0090DFA9-1CB0-468B-8C63-99DED79F66E1}" sibTransId="{EFEFDE60-C162-4B3A-9B58-3BADE59C0F81}"/>
    <dgm:cxn modelId="{3FA4E27B-E16D-4265-AD94-BF1C68182821}" type="presOf" srcId="{DB74DCB9-3857-4566-B425-BBDBFCF123AF}" destId="{9272B2F5-2EAF-43BF-8E46-207E67A552A6}" srcOrd="0" destOrd="0" presId="urn:microsoft.com/office/officeart/2005/8/layout/lProcess2"/>
    <dgm:cxn modelId="{CB514FE4-CD4E-444D-B35D-BDFD101A0C85}" type="presParOf" srcId="{74EA8A89-202D-4036-9FA3-3C350B564394}" destId="{70473ADD-C58C-47A7-B259-BF78A498F0A9}" srcOrd="0" destOrd="0" presId="urn:microsoft.com/office/officeart/2005/8/layout/lProcess2"/>
    <dgm:cxn modelId="{FE46728C-F16B-48B7-833D-266819209B20}" type="presParOf" srcId="{70473ADD-C58C-47A7-B259-BF78A498F0A9}" destId="{9272B2F5-2EAF-43BF-8E46-207E67A552A6}" srcOrd="0" destOrd="0" presId="urn:microsoft.com/office/officeart/2005/8/layout/lProcess2"/>
    <dgm:cxn modelId="{0D8083A7-A92E-480E-B13F-1B8468214666}" type="presParOf" srcId="{70473ADD-C58C-47A7-B259-BF78A498F0A9}" destId="{31111F44-59A4-43D4-B70F-375BE2849787}" srcOrd="1" destOrd="0" presId="urn:microsoft.com/office/officeart/2005/8/layout/lProcess2"/>
    <dgm:cxn modelId="{43725471-518C-4A37-9B35-A319F33CEA9D}" type="presParOf" srcId="{70473ADD-C58C-47A7-B259-BF78A498F0A9}" destId="{993EAEDC-6BE8-4FE9-BC05-C1A58573E153}" srcOrd="2" destOrd="0" presId="urn:microsoft.com/office/officeart/2005/8/layout/lProcess2"/>
    <dgm:cxn modelId="{35E3CEC6-AE5B-42B4-A870-2C791A3866A0}" type="presParOf" srcId="{993EAEDC-6BE8-4FE9-BC05-C1A58573E153}" destId="{E242A55D-4ABF-474A-9564-3A4FA86EA891}" srcOrd="0" destOrd="0" presId="urn:microsoft.com/office/officeart/2005/8/layout/lProcess2"/>
    <dgm:cxn modelId="{B699D2C5-EC51-4921-A3D4-9894E761991A}" type="presParOf" srcId="{E242A55D-4ABF-474A-9564-3A4FA86EA891}" destId="{0BB16B84-A563-4279-8432-2DBCB0241126}" srcOrd="0" destOrd="0" presId="urn:microsoft.com/office/officeart/2005/8/layout/lProcess2"/>
    <dgm:cxn modelId="{7D1A8CBA-A557-4BEC-A97E-09E80A5ED526}" type="presParOf" srcId="{E242A55D-4ABF-474A-9564-3A4FA86EA891}" destId="{EF03252B-7F8F-4C28-9D62-4BCA1BD680C2}" srcOrd="1" destOrd="0" presId="urn:microsoft.com/office/officeart/2005/8/layout/lProcess2"/>
    <dgm:cxn modelId="{EBDFA8F5-B1E5-4FAB-9D2C-8321B293E84A}" type="presParOf" srcId="{E242A55D-4ABF-474A-9564-3A4FA86EA891}" destId="{89499E99-937F-427A-B255-225886FC2DFE}" srcOrd="2" destOrd="0" presId="urn:microsoft.com/office/officeart/2005/8/layout/lProcess2"/>
    <dgm:cxn modelId="{E6436047-4782-44C7-8921-2BE07888764A}" type="presParOf" srcId="{E242A55D-4ABF-474A-9564-3A4FA86EA891}" destId="{28C290BF-BD57-44AF-B09E-A5E4EAD1C773}" srcOrd="3" destOrd="0" presId="urn:microsoft.com/office/officeart/2005/8/layout/lProcess2"/>
    <dgm:cxn modelId="{C42B4CB3-34FA-433B-86FA-A83B6ACC4926}" type="presParOf" srcId="{E242A55D-4ABF-474A-9564-3A4FA86EA891}" destId="{E0FB156F-82C4-4887-AA0A-E4C3647E245E}" srcOrd="4" destOrd="0" presId="urn:microsoft.com/office/officeart/2005/8/layout/lProcess2"/>
    <dgm:cxn modelId="{4B5547E7-CD5F-4950-ACF7-BD502632EA06}" type="presParOf" srcId="{74EA8A89-202D-4036-9FA3-3C350B564394}" destId="{1CE249CE-0601-4628-9A20-A55E9F0CBB50}" srcOrd="1" destOrd="0" presId="urn:microsoft.com/office/officeart/2005/8/layout/lProcess2"/>
    <dgm:cxn modelId="{E82376BC-0E26-4274-8DF2-426732F379D1}" type="presParOf" srcId="{74EA8A89-202D-4036-9FA3-3C350B564394}" destId="{C42B5A52-7E57-441A-9024-A860089BCBA7}" srcOrd="2" destOrd="0" presId="urn:microsoft.com/office/officeart/2005/8/layout/lProcess2"/>
    <dgm:cxn modelId="{8F6040FD-8542-4040-B844-DFB1CF96E4F2}" type="presParOf" srcId="{C42B5A52-7E57-441A-9024-A860089BCBA7}" destId="{F9204FB0-E44D-4F56-995A-9D3AF8E4695E}" srcOrd="0" destOrd="0" presId="urn:microsoft.com/office/officeart/2005/8/layout/lProcess2"/>
    <dgm:cxn modelId="{C59278CB-7A5F-4805-AFDE-70D5E2A604A7}" type="presParOf" srcId="{C42B5A52-7E57-441A-9024-A860089BCBA7}" destId="{BBEA5926-8B3C-4317-AE21-9E54C79ACA65}" srcOrd="1" destOrd="0" presId="urn:microsoft.com/office/officeart/2005/8/layout/lProcess2"/>
    <dgm:cxn modelId="{C1DE13F2-557E-4D86-9E6E-D7DF8E3B7C31}" type="presParOf" srcId="{C42B5A52-7E57-441A-9024-A860089BCBA7}" destId="{F11EB8BA-2114-4806-9BDB-BAEF2A614412}" srcOrd="2" destOrd="0" presId="urn:microsoft.com/office/officeart/2005/8/layout/lProcess2"/>
    <dgm:cxn modelId="{85B37078-B1E1-4C21-8AE7-A8307DBDEE9C}" type="presParOf" srcId="{F11EB8BA-2114-4806-9BDB-BAEF2A614412}" destId="{48088451-BEBD-44BF-B225-FC0812137232}" srcOrd="0" destOrd="0" presId="urn:microsoft.com/office/officeart/2005/8/layout/lProcess2"/>
    <dgm:cxn modelId="{2E27C528-2B00-479A-9E74-27043D5593D0}" type="presParOf" srcId="{48088451-BEBD-44BF-B225-FC0812137232}" destId="{87D00650-2912-4849-BC1B-474D99DBEC47}" srcOrd="0" destOrd="0" presId="urn:microsoft.com/office/officeart/2005/8/layout/lProcess2"/>
    <dgm:cxn modelId="{07764647-EC38-4330-ADBC-E0263A9F8FBE}" type="presParOf" srcId="{48088451-BEBD-44BF-B225-FC0812137232}" destId="{778B7427-FE0C-4698-9CCB-AC03E194E814}" srcOrd="1" destOrd="0" presId="urn:microsoft.com/office/officeart/2005/8/layout/lProcess2"/>
    <dgm:cxn modelId="{8D25FAE7-E48B-43FD-994C-F24E48265824}" type="presParOf" srcId="{48088451-BEBD-44BF-B225-FC0812137232}" destId="{E317CC81-CFE5-43BF-9853-4F9ED1C8F617}" srcOrd="2" destOrd="0" presId="urn:microsoft.com/office/officeart/2005/8/layout/lProcess2"/>
    <dgm:cxn modelId="{6176C478-ED61-48C2-A514-85C207AA9CD4}" type="presParOf" srcId="{48088451-BEBD-44BF-B225-FC0812137232}" destId="{F27C98D5-BDB8-4E97-9D42-D2A107E3F961}" srcOrd="3" destOrd="0" presId="urn:microsoft.com/office/officeart/2005/8/layout/lProcess2"/>
    <dgm:cxn modelId="{44D511DE-3F4E-4DC3-B78E-5361DF5F46E5}" type="presParOf" srcId="{48088451-BEBD-44BF-B225-FC0812137232}" destId="{C1600A7B-19B3-466E-B854-9DA3FCD4CAA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103782-19BB-4CD5-801D-F0F35CD65FD5}" type="doc">
      <dgm:prSet loTypeId="urn:microsoft.com/office/officeart/2005/8/layout/hProcess3" loCatId="process" qsTypeId="urn:microsoft.com/office/officeart/2005/8/quickstyle/3d9" qsCatId="3D" csTypeId="urn:microsoft.com/office/officeart/2005/8/colors/colorful1#1" csCatId="colorful" phldr="1"/>
      <dgm:spPr/>
    </dgm:pt>
    <dgm:pt modelId="{EEF511C0-A9D5-4258-828C-CB8533CF79B7}">
      <dgm:prSet phldrT="[Text]" custT="1"/>
      <dgm:spPr/>
      <dgm:t>
        <a:bodyPr/>
        <a:lstStyle/>
        <a:p>
          <a:pPr algn="l"/>
          <a:r>
            <a:rPr lang="en-US" sz="2800" b="0" baseline="0" dirty="0" smtClean="0">
              <a:solidFill>
                <a:schemeClr val="bg1"/>
              </a:solidFill>
              <a:effectLst>
                <a:outerShdw blurRad="38100" dist="38100" dir="2700000" algn="tl">
                  <a:srgbClr val="000000">
                    <a:alpha val="43137"/>
                  </a:srgbClr>
                </a:outerShdw>
              </a:effectLst>
            </a:rPr>
            <a:t>Goods, services, facilities, privileges, advantages, or accommodations</a:t>
          </a:r>
          <a:endParaRPr lang="en-US" sz="2800" b="0" baseline="0" dirty="0">
            <a:solidFill>
              <a:schemeClr val="bg1"/>
            </a:solidFill>
            <a:effectLst>
              <a:outerShdw blurRad="38100" dist="38100" dir="2700000" algn="tl">
                <a:srgbClr val="000000">
                  <a:alpha val="43137"/>
                </a:srgbClr>
              </a:outerShdw>
            </a:effectLst>
          </a:endParaRPr>
        </a:p>
      </dgm:t>
    </dgm:pt>
    <dgm:pt modelId="{A9924747-62A7-48E2-84F1-7683A5DD7C10}" type="parTrans" cxnId="{C39AC2BA-A945-4AFC-AF21-56D2E8D00773}">
      <dgm:prSet/>
      <dgm:spPr/>
      <dgm:t>
        <a:bodyPr/>
        <a:lstStyle/>
        <a:p>
          <a:endParaRPr lang="en-US"/>
        </a:p>
      </dgm:t>
    </dgm:pt>
    <dgm:pt modelId="{FEF2F50E-650C-4330-9926-BD677C387010}" type="sibTrans" cxnId="{C39AC2BA-A945-4AFC-AF21-56D2E8D00773}">
      <dgm:prSet/>
      <dgm:spPr/>
      <dgm:t>
        <a:bodyPr/>
        <a:lstStyle/>
        <a:p>
          <a:endParaRPr lang="en-US"/>
        </a:p>
      </dgm:t>
    </dgm:pt>
    <dgm:pt modelId="{9C8B8BF5-1A27-431D-B883-78E4B7574E14}" type="pres">
      <dgm:prSet presAssocID="{96103782-19BB-4CD5-801D-F0F35CD65FD5}" presName="Name0" presStyleCnt="0">
        <dgm:presLayoutVars>
          <dgm:dir/>
          <dgm:animLvl val="lvl"/>
          <dgm:resizeHandles val="exact"/>
        </dgm:presLayoutVars>
      </dgm:prSet>
      <dgm:spPr/>
    </dgm:pt>
    <dgm:pt modelId="{FFF8F951-19BD-40A7-A7A1-1E9B2A78B969}" type="pres">
      <dgm:prSet presAssocID="{96103782-19BB-4CD5-801D-F0F35CD65FD5}" presName="dummy" presStyleCnt="0"/>
      <dgm:spPr/>
    </dgm:pt>
    <dgm:pt modelId="{38774B6C-90F8-4403-AF04-306B86EC79AF}" type="pres">
      <dgm:prSet presAssocID="{96103782-19BB-4CD5-801D-F0F35CD65FD5}" presName="linH" presStyleCnt="0"/>
      <dgm:spPr/>
    </dgm:pt>
    <dgm:pt modelId="{79FB2ED3-E4F4-45B0-B7C3-196E19B29956}" type="pres">
      <dgm:prSet presAssocID="{96103782-19BB-4CD5-801D-F0F35CD65FD5}" presName="padding1" presStyleCnt="0"/>
      <dgm:spPr/>
    </dgm:pt>
    <dgm:pt modelId="{8449F368-0219-4741-9B39-6118447138F2}" type="pres">
      <dgm:prSet presAssocID="{EEF511C0-A9D5-4258-828C-CB8533CF79B7}" presName="linV" presStyleCnt="0"/>
      <dgm:spPr/>
    </dgm:pt>
    <dgm:pt modelId="{81F95324-70E3-454F-942E-A308B80DF189}" type="pres">
      <dgm:prSet presAssocID="{EEF511C0-A9D5-4258-828C-CB8533CF79B7}" presName="spVertical1" presStyleCnt="0"/>
      <dgm:spPr/>
    </dgm:pt>
    <dgm:pt modelId="{10FCC23B-D24A-4732-80AA-CE455355AF6A}" type="pres">
      <dgm:prSet presAssocID="{EEF511C0-A9D5-4258-828C-CB8533CF79B7}" presName="parTx" presStyleLbl="revTx" presStyleIdx="0" presStyleCnt="1" custScaleX="122050" custScaleY="160575" custLinFactY="2420" custLinFactNeighborX="-8087" custLinFactNeighborY="100000">
        <dgm:presLayoutVars>
          <dgm:chMax val="0"/>
          <dgm:chPref val="0"/>
          <dgm:bulletEnabled val="1"/>
        </dgm:presLayoutVars>
      </dgm:prSet>
      <dgm:spPr/>
      <dgm:t>
        <a:bodyPr/>
        <a:lstStyle/>
        <a:p>
          <a:endParaRPr lang="en-US"/>
        </a:p>
      </dgm:t>
    </dgm:pt>
    <dgm:pt modelId="{C48E4B93-09CF-4DD4-9E8A-46A9ADC92822}" type="pres">
      <dgm:prSet presAssocID="{EEF511C0-A9D5-4258-828C-CB8533CF79B7}" presName="spVertical2" presStyleCnt="0"/>
      <dgm:spPr/>
    </dgm:pt>
    <dgm:pt modelId="{77894BB9-B5F2-42E9-879C-3A51539C5A72}" type="pres">
      <dgm:prSet presAssocID="{EEF511C0-A9D5-4258-828C-CB8533CF79B7}" presName="spVertical3" presStyleCnt="0"/>
      <dgm:spPr/>
    </dgm:pt>
    <dgm:pt modelId="{4CC16E52-DBE3-4A31-861A-8945EFE5B149}" type="pres">
      <dgm:prSet presAssocID="{96103782-19BB-4CD5-801D-F0F35CD65FD5}" presName="padding2" presStyleCnt="0"/>
      <dgm:spPr/>
    </dgm:pt>
    <dgm:pt modelId="{E73C10C9-EB58-496D-9096-604A5083ED4B}" type="pres">
      <dgm:prSet presAssocID="{96103782-19BB-4CD5-801D-F0F35CD65FD5}" presName="negArrow" presStyleCnt="0"/>
      <dgm:spPr/>
    </dgm:pt>
    <dgm:pt modelId="{3F1C5186-0EEA-41BF-B4D0-11490C39517A}" type="pres">
      <dgm:prSet presAssocID="{96103782-19BB-4CD5-801D-F0F35CD65FD5}" presName="backgroundArrow" presStyleLbl="node1" presStyleIdx="0" presStyleCnt="1" custScaleY="177527" custLinFactNeighborX="2166" custLinFactNeighborY="13656"/>
      <dgm:spPr>
        <a:solidFill>
          <a:schemeClr val="accent5">
            <a:lumMod val="75000"/>
          </a:schemeClr>
        </a:solidFill>
      </dgm:spPr>
    </dgm:pt>
  </dgm:ptLst>
  <dgm:cxnLst>
    <dgm:cxn modelId="{EFA8B822-A88A-4052-88C4-3414CDE851BB}" type="presOf" srcId="{96103782-19BB-4CD5-801D-F0F35CD65FD5}" destId="{9C8B8BF5-1A27-431D-B883-78E4B7574E14}" srcOrd="0" destOrd="0" presId="urn:microsoft.com/office/officeart/2005/8/layout/hProcess3"/>
    <dgm:cxn modelId="{A0AC4CFB-2486-4E6D-B069-7F8A86E652BB}" type="presOf" srcId="{EEF511C0-A9D5-4258-828C-CB8533CF79B7}" destId="{10FCC23B-D24A-4732-80AA-CE455355AF6A}" srcOrd="0" destOrd="0" presId="urn:microsoft.com/office/officeart/2005/8/layout/hProcess3"/>
    <dgm:cxn modelId="{C39AC2BA-A945-4AFC-AF21-56D2E8D00773}" srcId="{96103782-19BB-4CD5-801D-F0F35CD65FD5}" destId="{EEF511C0-A9D5-4258-828C-CB8533CF79B7}" srcOrd="0" destOrd="0" parTransId="{A9924747-62A7-48E2-84F1-7683A5DD7C10}" sibTransId="{FEF2F50E-650C-4330-9926-BD677C387010}"/>
    <dgm:cxn modelId="{D2685BBD-43D3-4772-9B8E-01984535FC4C}" type="presParOf" srcId="{9C8B8BF5-1A27-431D-B883-78E4B7574E14}" destId="{FFF8F951-19BD-40A7-A7A1-1E9B2A78B969}" srcOrd="0" destOrd="0" presId="urn:microsoft.com/office/officeart/2005/8/layout/hProcess3"/>
    <dgm:cxn modelId="{B6CF6474-D5AE-41F4-94BB-6233782D9502}" type="presParOf" srcId="{9C8B8BF5-1A27-431D-B883-78E4B7574E14}" destId="{38774B6C-90F8-4403-AF04-306B86EC79AF}" srcOrd="1" destOrd="0" presId="urn:microsoft.com/office/officeart/2005/8/layout/hProcess3"/>
    <dgm:cxn modelId="{D56A2A3B-DD22-4FD6-843A-EC76866E4837}" type="presParOf" srcId="{38774B6C-90F8-4403-AF04-306B86EC79AF}" destId="{79FB2ED3-E4F4-45B0-B7C3-196E19B29956}" srcOrd="0" destOrd="0" presId="urn:microsoft.com/office/officeart/2005/8/layout/hProcess3"/>
    <dgm:cxn modelId="{AA222AFB-8904-4405-9C73-FDFE96F2EA07}" type="presParOf" srcId="{38774B6C-90F8-4403-AF04-306B86EC79AF}" destId="{8449F368-0219-4741-9B39-6118447138F2}" srcOrd="1" destOrd="0" presId="urn:microsoft.com/office/officeart/2005/8/layout/hProcess3"/>
    <dgm:cxn modelId="{28D1C93F-761C-4C7A-97AA-FB11E6F2ACB2}" type="presParOf" srcId="{8449F368-0219-4741-9B39-6118447138F2}" destId="{81F95324-70E3-454F-942E-A308B80DF189}" srcOrd="0" destOrd="0" presId="urn:microsoft.com/office/officeart/2005/8/layout/hProcess3"/>
    <dgm:cxn modelId="{1D45722E-FF99-41B2-B9D8-BAFC49683D66}" type="presParOf" srcId="{8449F368-0219-4741-9B39-6118447138F2}" destId="{10FCC23B-D24A-4732-80AA-CE455355AF6A}" srcOrd="1" destOrd="0" presId="urn:microsoft.com/office/officeart/2005/8/layout/hProcess3"/>
    <dgm:cxn modelId="{C2EEE07C-1D72-4205-8A71-B3FCC3BD14AB}" type="presParOf" srcId="{8449F368-0219-4741-9B39-6118447138F2}" destId="{C48E4B93-09CF-4DD4-9E8A-46A9ADC92822}" srcOrd="2" destOrd="0" presId="urn:microsoft.com/office/officeart/2005/8/layout/hProcess3"/>
    <dgm:cxn modelId="{82F51A0D-3724-457F-A63A-4D3363BEC84E}" type="presParOf" srcId="{8449F368-0219-4741-9B39-6118447138F2}" destId="{77894BB9-B5F2-42E9-879C-3A51539C5A72}" srcOrd="3" destOrd="0" presId="urn:microsoft.com/office/officeart/2005/8/layout/hProcess3"/>
    <dgm:cxn modelId="{9BD3A924-6872-4067-B194-90D801C5DF7E}" type="presParOf" srcId="{38774B6C-90F8-4403-AF04-306B86EC79AF}" destId="{4CC16E52-DBE3-4A31-861A-8945EFE5B149}" srcOrd="2" destOrd="0" presId="urn:microsoft.com/office/officeart/2005/8/layout/hProcess3"/>
    <dgm:cxn modelId="{9B91157C-3805-433B-8321-7E68F4BA1654}" type="presParOf" srcId="{38774B6C-90F8-4403-AF04-306B86EC79AF}" destId="{E73C10C9-EB58-496D-9096-604A5083ED4B}" srcOrd="3" destOrd="0" presId="urn:microsoft.com/office/officeart/2005/8/layout/hProcess3"/>
    <dgm:cxn modelId="{83CAB02A-948C-4B21-BF9F-2C0C47EAE551}" type="presParOf" srcId="{38774B6C-90F8-4403-AF04-306B86EC79AF}" destId="{3F1C5186-0EEA-41BF-B4D0-11490C39517A}"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6A90-09E7-4BC7-B68E-A8F4EC2341A5}">
      <dsp:nvSpPr>
        <dsp:cNvPr id="0" name=""/>
        <dsp:cNvSpPr/>
      </dsp:nvSpPr>
      <dsp:spPr>
        <a:xfrm>
          <a:off x="2143361" y="2239388"/>
          <a:ext cx="1485426" cy="148542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25000"/>
                </a:schemeClr>
              </a:solidFill>
            </a:rPr>
            <a:t>Sutter Program </a:t>
          </a:r>
          <a:r>
            <a:rPr lang="en-US" sz="1900" b="1" kern="1200" dirty="0" smtClean="0">
              <a:solidFill>
                <a:schemeClr val="bg2">
                  <a:lumMod val="25000"/>
                </a:schemeClr>
              </a:solidFill>
            </a:rPr>
            <a:t>Resources</a:t>
          </a:r>
          <a:endParaRPr lang="en-US" sz="1900" b="1" kern="1200" dirty="0">
            <a:solidFill>
              <a:schemeClr val="bg2">
                <a:lumMod val="25000"/>
              </a:schemeClr>
            </a:solidFill>
          </a:endParaRPr>
        </a:p>
      </dsp:txBody>
      <dsp:txXfrm>
        <a:off x="2360897" y="2456924"/>
        <a:ext cx="1050354" cy="1050354"/>
      </dsp:txXfrm>
    </dsp:sp>
    <dsp:sp modelId="{DB9BDD1F-A7AD-4CBC-A41C-245B6EBE14C6}">
      <dsp:nvSpPr>
        <dsp:cNvPr id="0" name=""/>
        <dsp:cNvSpPr/>
      </dsp:nvSpPr>
      <dsp:spPr>
        <a:xfrm rot="10800000">
          <a:off x="706019" y="2770428"/>
          <a:ext cx="1358288" cy="42334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A9699-4146-464B-866E-A0A259B2EF8B}">
      <dsp:nvSpPr>
        <dsp:cNvPr id="0" name=""/>
        <dsp:cNvSpPr/>
      </dsp:nvSpPr>
      <dsp:spPr>
        <a:xfrm>
          <a:off x="441" y="2417639"/>
          <a:ext cx="1411155" cy="11289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Template Policies</a:t>
          </a:r>
          <a:endParaRPr lang="en-US" sz="1700" kern="1200" dirty="0"/>
        </a:p>
      </dsp:txBody>
      <dsp:txXfrm>
        <a:off x="33506" y="2450704"/>
        <a:ext cx="1345025" cy="1062794"/>
      </dsp:txXfrm>
    </dsp:sp>
    <dsp:sp modelId="{ABCB0E80-7FE4-4CCF-9678-A86AE651D506}">
      <dsp:nvSpPr>
        <dsp:cNvPr id="0" name=""/>
        <dsp:cNvSpPr/>
      </dsp:nvSpPr>
      <dsp:spPr>
        <a:xfrm rot="13500000">
          <a:off x="1145626" y="1709124"/>
          <a:ext cx="1358288" cy="423346"/>
        </a:xfrm>
        <a:prstGeom prst="lef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4A450A-269F-42A9-A366-56FB5D25D4C5}">
      <dsp:nvSpPr>
        <dsp:cNvPr id="0" name=""/>
        <dsp:cNvSpPr/>
      </dsp:nvSpPr>
      <dsp:spPr>
        <a:xfrm>
          <a:off x="638965" y="876107"/>
          <a:ext cx="1411155" cy="112892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Training Modules</a:t>
          </a:r>
          <a:endParaRPr lang="en-US" sz="1700" kern="1200" dirty="0"/>
        </a:p>
      </dsp:txBody>
      <dsp:txXfrm>
        <a:off x="672030" y="909172"/>
        <a:ext cx="1345025" cy="1062794"/>
      </dsp:txXfrm>
    </dsp:sp>
    <dsp:sp modelId="{8123B5BC-B88C-47D1-82C9-9957BAD25E37}">
      <dsp:nvSpPr>
        <dsp:cNvPr id="0" name=""/>
        <dsp:cNvSpPr/>
      </dsp:nvSpPr>
      <dsp:spPr>
        <a:xfrm rot="16200000">
          <a:off x="2206930" y="1269517"/>
          <a:ext cx="1358288" cy="423346"/>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4816B-35A6-4FE3-9062-79220F5CD5BD}">
      <dsp:nvSpPr>
        <dsp:cNvPr id="0" name=""/>
        <dsp:cNvSpPr/>
      </dsp:nvSpPr>
      <dsp:spPr>
        <a:xfrm>
          <a:off x="2180497" y="237584"/>
          <a:ext cx="1411155" cy="112892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Expertise</a:t>
          </a:r>
          <a:endParaRPr lang="en-US" sz="1700" kern="1200" dirty="0"/>
        </a:p>
      </dsp:txBody>
      <dsp:txXfrm>
        <a:off x="2213562" y="270649"/>
        <a:ext cx="1345025" cy="1062794"/>
      </dsp:txXfrm>
    </dsp:sp>
    <dsp:sp modelId="{F5461026-CAC1-4D66-BD4E-DDB3E6C86390}">
      <dsp:nvSpPr>
        <dsp:cNvPr id="0" name=""/>
        <dsp:cNvSpPr/>
      </dsp:nvSpPr>
      <dsp:spPr>
        <a:xfrm rot="18900000">
          <a:off x="3268235" y="1709124"/>
          <a:ext cx="1358288" cy="423346"/>
        </a:xfrm>
        <a:prstGeom prst="lef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7C981E-4BBC-4CE0-9FD5-6B04DC74C2D6}">
      <dsp:nvSpPr>
        <dsp:cNvPr id="0" name=""/>
        <dsp:cNvSpPr/>
      </dsp:nvSpPr>
      <dsp:spPr>
        <a:xfrm>
          <a:off x="3722029" y="876107"/>
          <a:ext cx="1411155" cy="1128924"/>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Site Survey to Identify Physical Barriers </a:t>
          </a:r>
          <a:endParaRPr lang="en-US" sz="1700" kern="1200" dirty="0"/>
        </a:p>
      </dsp:txBody>
      <dsp:txXfrm>
        <a:off x="3755094" y="909172"/>
        <a:ext cx="1345025" cy="1062794"/>
      </dsp:txXfrm>
    </dsp:sp>
    <dsp:sp modelId="{6FBC9C12-DA78-441A-ABEE-5BB0644576AA}">
      <dsp:nvSpPr>
        <dsp:cNvPr id="0" name=""/>
        <dsp:cNvSpPr/>
      </dsp:nvSpPr>
      <dsp:spPr>
        <a:xfrm>
          <a:off x="3707842" y="2770428"/>
          <a:ext cx="1358288" cy="423346"/>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AECF79-F86C-454E-A3FD-B76A480A48C4}">
      <dsp:nvSpPr>
        <dsp:cNvPr id="0" name=""/>
        <dsp:cNvSpPr/>
      </dsp:nvSpPr>
      <dsp:spPr>
        <a:xfrm>
          <a:off x="4360552" y="2417639"/>
          <a:ext cx="1411155" cy="112892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Help with Identifying Accessible Equipment </a:t>
          </a:r>
          <a:endParaRPr lang="en-US" sz="1700" kern="1200" dirty="0"/>
        </a:p>
      </dsp:txBody>
      <dsp:txXfrm>
        <a:off x="4393617" y="2450704"/>
        <a:ext cx="1345025" cy="1062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11C9-D777-4D86-A67A-2D45800610EB}">
      <dsp:nvSpPr>
        <dsp:cNvPr id="0" name=""/>
        <dsp:cNvSpPr/>
      </dsp:nvSpPr>
      <dsp:spPr>
        <a:xfrm>
          <a:off x="0" y="1385250"/>
          <a:ext cx="3585164" cy="23847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baseline="0" dirty="0" smtClean="0">
              <a:effectLst>
                <a:outerShdw blurRad="38100" dist="38100" dir="2700000" algn="tl">
                  <a:srgbClr val="000000">
                    <a:alpha val="43137"/>
                  </a:srgbClr>
                </a:outerShdw>
              </a:effectLst>
            </a:rPr>
            <a:t>ADA Responsibilities</a:t>
          </a:r>
          <a:endParaRPr lang="en-US" sz="2800" b="0" i="0" kern="1200" baseline="0" dirty="0">
            <a:effectLst>
              <a:outerShdw blurRad="38100" dist="38100" dir="2700000" algn="tl">
                <a:srgbClr val="000000">
                  <a:alpha val="43137"/>
                </a:srgbClr>
              </a:outerShdw>
            </a:effectLst>
          </a:endParaRPr>
        </a:p>
      </dsp:txBody>
      <dsp:txXfrm>
        <a:off x="69846" y="1455096"/>
        <a:ext cx="3445472" cy="2245037"/>
      </dsp:txXfrm>
    </dsp:sp>
    <dsp:sp modelId="{5701AD09-3D74-4559-8EDA-62611A90043B}">
      <dsp:nvSpPr>
        <dsp:cNvPr id="0" name=""/>
        <dsp:cNvSpPr/>
      </dsp:nvSpPr>
      <dsp:spPr>
        <a:xfrm rot="17842326">
          <a:off x="3190967" y="1915867"/>
          <a:ext cx="1459359" cy="27526"/>
        </a:xfrm>
        <a:custGeom>
          <a:avLst/>
          <a:gdLst/>
          <a:ahLst/>
          <a:cxnLst/>
          <a:rect l="0" t="0" r="0" b="0"/>
          <a:pathLst>
            <a:path>
              <a:moveTo>
                <a:pt x="0" y="13763"/>
              </a:moveTo>
              <a:lnTo>
                <a:pt x="1459359"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4163" y="1893147"/>
        <a:ext cx="72967" cy="72967"/>
      </dsp:txXfrm>
    </dsp:sp>
    <dsp:sp modelId="{78BFCBFD-0D60-4109-8810-75A7C6B7B554}">
      <dsp:nvSpPr>
        <dsp:cNvPr id="0" name=""/>
        <dsp:cNvSpPr/>
      </dsp:nvSpPr>
      <dsp:spPr>
        <a:xfrm>
          <a:off x="4256130" y="866751"/>
          <a:ext cx="4118737" cy="82979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Develop Policies that Guide Staff on Providing Accessible Care </a:t>
          </a:r>
          <a:endParaRPr lang="en-US" sz="2400" b="0" kern="1200" dirty="0">
            <a:effectLst>
              <a:outerShdw blurRad="38100" dist="38100" dir="2700000" algn="tl">
                <a:srgbClr val="000000">
                  <a:alpha val="43137"/>
                </a:srgbClr>
              </a:outerShdw>
            </a:effectLst>
          </a:endParaRPr>
        </a:p>
      </dsp:txBody>
      <dsp:txXfrm>
        <a:off x="4280434" y="891055"/>
        <a:ext cx="4070129" cy="781183"/>
      </dsp:txXfrm>
    </dsp:sp>
    <dsp:sp modelId="{AC5FEC42-A4F8-437C-B868-73143CA76606}">
      <dsp:nvSpPr>
        <dsp:cNvPr id="0" name=""/>
        <dsp:cNvSpPr/>
      </dsp:nvSpPr>
      <dsp:spPr>
        <a:xfrm rot="19980675">
          <a:off x="3544163" y="2392997"/>
          <a:ext cx="752967" cy="27526"/>
        </a:xfrm>
        <a:custGeom>
          <a:avLst/>
          <a:gdLst/>
          <a:ahLst/>
          <a:cxnLst/>
          <a:rect l="0" t="0" r="0" b="0"/>
          <a:pathLst>
            <a:path>
              <a:moveTo>
                <a:pt x="0" y="13763"/>
              </a:moveTo>
              <a:lnTo>
                <a:pt x="752967"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1823" y="2387937"/>
        <a:ext cx="37648" cy="37648"/>
      </dsp:txXfrm>
    </dsp:sp>
    <dsp:sp modelId="{5AA1A5E0-F914-4205-9A84-4A25D6860C78}">
      <dsp:nvSpPr>
        <dsp:cNvPr id="0" name=""/>
        <dsp:cNvSpPr/>
      </dsp:nvSpPr>
      <dsp:spPr>
        <a:xfrm>
          <a:off x="4256130" y="1821011"/>
          <a:ext cx="4118737" cy="82979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Assure Process for Accommodating Patients</a:t>
          </a:r>
          <a:endParaRPr lang="en-US" sz="2400" b="0" kern="1200" dirty="0">
            <a:effectLst>
              <a:outerShdw blurRad="38100" dist="38100" dir="2700000" algn="tl">
                <a:srgbClr val="000000">
                  <a:alpha val="43137"/>
                </a:srgbClr>
              </a:outerShdw>
            </a:effectLst>
          </a:endParaRPr>
        </a:p>
      </dsp:txBody>
      <dsp:txXfrm>
        <a:off x="4280434" y="1845315"/>
        <a:ext cx="4070129" cy="781183"/>
      </dsp:txXfrm>
    </dsp:sp>
    <dsp:sp modelId="{04945823-A7C3-403A-BD63-6DE9467E97C1}">
      <dsp:nvSpPr>
        <dsp:cNvPr id="0" name=""/>
        <dsp:cNvSpPr/>
      </dsp:nvSpPr>
      <dsp:spPr>
        <a:xfrm rot="2543654">
          <a:off x="3466385" y="2870128"/>
          <a:ext cx="908523" cy="27526"/>
        </a:xfrm>
        <a:custGeom>
          <a:avLst/>
          <a:gdLst/>
          <a:ahLst/>
          <a:cxnLst/>
          <a:rect l="0" t="0" r="0" b="0"/>
          <a:pathLst>
            <a:path>
              <a:moveTo>
                <a:pt x="0" y="13763"/>
              </a:moveTo>
              <a:lnTo>
                <a:pt x="908523"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7934" y="2861178"/>
        <a:ext cx="45426" cy="45426"/>
      </dsp:txXfrm>
    </dsp:sp>
    <dsp:sp modelId="{62923524-237A-4ADE-92EB-B009D3DD8A68}">
      <dsp:nvSpPr>
        <dsp:cNvPr id="0" name=""/>
        <dsp:cNvSpPr/>
      </dsp:nvSpPr>
      <dsp:spPr>
        <a:xfrm>
          <a:off x="4256130" y="2775271"/>
          <a:ext cx="4065348" cy="82979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  Install Accessible Medical Equipment</a:t>
          </a:r>
          <a:endParaRPr lang="en-US" sz="2400" b="0" kern="1200" dirty="0">
            <a:effectLst>
              <a:outerShdw blurRad="38100" dist="38100" dir="2700000" algn="tl">
                <a:srgbClr val="000000">
                  <a:alpha val="43137"/>
                </a:srgbClr>
              </a:outerShdw>
            </a:effectLst>
          </a:endParaRPr>
        </a:p>
      </dsp:txBody>
      <dsp:txXfrm>
        <a:off x="4280434" y="2799575"/>
        <a:ext cx="4016740" cy="781183"/>
      </dsp:txXfrm>
    </dsp:sp>
    <dsp:sp modelId="{E3CD0ECA-6DF6-4868-AB6C-91C9420E13CB}">
      <dsp:nvSpPr>
        <dsp:cNvPr id="0" name=""/>
        <dsp:cNvSpPr/>
      </dsp:nvSpPr>
      <dsp:spPr>
        <a:xfrm rot="4009059">
          <a:off x="3068430" y="3347258"/>
          <a:ext cx="1704434" cy="27526"/>
        </a:xfrm>
        <a:custGeom>
          <a:avLst/>
          <a:gdLst/>
          <a:ahLst/>
          <a:cxnLst/>
          <a:rect l="0" t="0" r="0" b="0"/>
          <a:pathLst>
            <a:path>
              <a:moveTo>
                <a:pt x="0" y="13763"/>
              </a:moveTo>
              <a:lnTo>
                <a:pt x="1704434"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78036" y="3318410"/>
        <a:ext cx="85221" cy="85221"/>
      </dsp:txXfrm>
    </dsp:sp>
    <dsp:sp modelId="{731F4EF5-6F4B-4223-8911-5E5833FEBF2A}">
      <dsp:nvSpPr>
        <dsp:cNvPr id="0" name=""/>
        <dsp:cNvSpPr/>
      </dsp:nvSpPr>
      <dsp:spPr>
        <a:xfrm>
          <a:off x="4256130" y="3729532"/>
          <a:ext cx="4066626" cy="82979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Maintain Accessible Facilities &amp; Features</a:t>
          </a:r>
          <a:endParaRPr lang="en-US" sz="2400" b="0" kern="1200" dirty="0"/>
        </a:p>
      </dsp:txBody>
      <dsp:txXfrm>
        <a:off x="4280434" y="3753836"/>
        <a:ext cx="4018018" cy="781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411C9-D777-4D86-A67A-2D45800610EB}">
      <dsp:nvSpPr>
        <dsp:cNvPr id="0" name=""/>
        <dsp:cNvSpPr/>
      </dsp:nvSpPr>
      <dsp:spPr>
        <a:xfrm>
          <a:off x="0" y="1385250"/>
          <a:ext cx="3585164" cy="23847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baseline="0" dirty="0" smtClean="0">
              <a:effectLst>
                <a:outerShdw blurRad="38100" dist="38100" dir="2700000" algn="tl">
                  <a:srgbClr val="000000">
                    <a:alpha val="43137"/>
                  </a:srgbClr>
                </a:outerShdw>
              </a:effectLst>
            </a:rPr>
            <a:t>ADA Responsibilities</a:t>
          </a:r>
          <a:endParaRPr lang="en-US" sz="2800" b="0" i="0" kern="1200" baseline="0" dirty="0">
            <a:effectLst>
              <a:outerShdw blurRad="38100" dist="38100" dir="2700000" algn="tl">
                <a:srgbClr val="000000">
                  <a:alpha val="43137"/>
                </a:srgbClr>
              </a:outerShdw>
            </a:effectLst>
          </a:endParaRPr>
        </a:p>
      </dsp:txBody>
      <dsp:txXfrm>
        <a:off x="69846" y="1455096"/>
        <a:ext cx="3445472" cy="2245037"/>
      </dsp:txXfrm>
    </dsp:sp>
    <dsp:sp modelId="{39772E77-66F8-4E3D-B998-8E188E181CA9}">
      <dsp:nvSpPr>
        <dsp:cNvPr id="0" name=""/>
        <dsp:cNvSpPr/>
      </dsp:nvSpPr>
      <dsp:spPr>
        <a:xfrm rot="17667891">
          <a:off x="3058774" y="1746038"/>
          <a:ext cx="1796966" cy="27526"/>
        </a:xfrm>
        <a:custGeom>
          <a:avLst/>
          <a:gdLst/>
          <a:ahLst/>
          <a:cxnLst/>
          <a:rect l="0" t="0" r="0" b="0"/>
          <a:pathLst>
            <a:path>
              <a:moveTo>
                <a:pt x="0" y="13763"/>
              </a:moveTo>
              <a:lnTo>
                <a:pt x="1796966"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912333" y="1714877"/>
        <a:ext cx="89848" cy="89848"/>
      </dsp:txXfrm>
    </dsp:sp>
    <dsp:sp modelId="{07780824-8E3C-4654-B766-0844A8C27B28}">
      <dsp:nvSpPr>
        <dsp:cNvPr id="0" name=""/>
        <dsp:cNvSpPr/>
      </dsp:nvSpPr>
      <dsp:spPr>
        <a:xfrm>
          <a:off x="4329351" y="459966"/>
          <a:ext cx="3997886" cy="9640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Effective Complaint Process</a:t>
          </a:r>
          <a:endParaRPr lang="en-US" sz="2400" b="0" kern="1200" dirty="0">
            <a:effectLst>
              <a:outerShdw blurRad="38100" dist="38100" dir="2700000" algn="tl">
                <a:srgbClr val="000000">
                  <a:alpha val="43137"/>
                </a:srgbClr>
              </a:outerShdw>
            </a:effectLst>
          </a:endParaRPr>
        </a:p>
      </dsp:txBody>
      <dsp:txXfrm>
        <a:off x="4357587" y="488202"/>
        <a:ext cx="3941414" cy="907571"/>
      </dsp:txXfrm>
    </dsp:sp>
    <dsp:sp modelId="{888AB6EC-BA33-4059-A3CD-B23B9345DF1C}">
      <dsp:nvSpPr>
        <dsp:cNvPr id="0" name=""/>
        <dsp:cNvSpPr/>
      </dsp:nvSpPr>
      <dsp:spPr>
        <a:xfrm rot="19380570">
          <a:off x="3500629" y="2311134"/>
          <a:ext cx="840035" cy="27526"/>
        </a:xfrm>
        <a:custGeom>
          <a:avLst/>
          <a:gdLst/>
          <a:ahLst/>
          <a:cxnLst/>
          <a:rect l="0" t="0" r="0" b="0"/>
          <a:pathLst>
            <a:path>
              <a:moveTo>
                <a:pt x="0" y="13763"/>
              </a:moveTo>
              <a:lnTo>
                <a:pt x="840035"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9646" y="2303897"/>
        <a:ext cx="42001" cy="42001"/>
      </dsp:txXfrm>
    </dsp:sp>
    <dsp:sp modelId="{BAC23D78-97D1-4B66-B1D6-8CFE564C4D57}">
      <dsp:nvSpPr>
        <dsp:cNvPr id="0" name=""/>
        <dsp:cNvSpPr/>
      </dsp:nvSpPr>
      <dsp:spPr>
        <a:xfrm>
          <a:off x="4256130" y="1590159"/>
          <a:ext cx="4118737" cy="9640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Problem-solving of Patient Issues</a:t>
          </a:r>
          <a:endParaRPr lang="en-US" sz="2400" b="0" kern="1200" dirty="0">
            <a:effectLst>
              <a:outerShdw blurRad="38100" dist="38100" dir="2700000" algn="tl">
                <a:srgbClr val="000000">
                  <a:alpha val="43137"/>
                </a:srgbClr>
              </a:outerShdw>
            </a:effectLst>
          </a:endParaRPr>
        </a:p>
      </dsp:txBody>
      <dsp:txXfrm>
        <a:off x="4284366" y="1618395"/>
        <a:ext cx="4062265" cy="907571"/>
      </dsp:txXfrm>
    </dsp:sp>
    <dsp:sp modelId="{BAC27AE9-AD58-4A7F-BA78-28B45478B671}">
      <dsp:nvSpPr>
        <dsp:cNvPr id="0" name=""/>
        <dsp:cNvSpPr/>
      </dsp:nvSpPr>
      <dsp:spPr>
        <a:xfrm rot="2883715">
          <a:off x="3418673" y="2937254"/>
          <a:ext cx="1003947" cy="27526"/>
        </a:xfrm>
        <a:custGeom>
          <a:avLst/>
          <a:gdLst/>
          <a:ahLst/>
          <a:cxnLst/>
          <a:rect l="0" t="0" r="0" b="0"/>
          <a:pathLst>
            <a:path>
              <a:moveTo>
                <a:pt x="0" y="13763"/>
              </a:moveTo>
              <a:lnTo>
                <a:pt x="1003947"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5548" y="2925918"/>
        <a:ext cx="50197" cy="50197"/>
      </dsp:txXfrm>
    </dsp:sp>
    <dsp:sp modelId="{5AF5730E-9963-4A49-BE27-8C4016B5306A}">
      <dsp:nvSpPr>
        <dsp:cNvPr id="0" name=""/>
        <dsp:cNvSpPr/>
      </dsp:nvSpPr>
      <dsp:spPr>
        <a:xfrm>
          <a:off x="4256130" y="2678671"/>
          <a:ext cx="4118737" cy="129149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Remove Barriers in Exiting Facilities</a:t>
          </a:r>
          <a:endParaRPr lang="en-US" sz="2400" b="0" kern="1200" dirty="0">
            <a:effectLst>
              <a:outerShdw blurRad="38100" dist="38100" dir="2700000" algn="tl">
                <a:srgbClr val="000000">
                  <a:alpha val="43137"/>
                </a:srgbClr>
              </a:outerShdw>
            </a:effectLst>
          </a:endParaRPr>
        </a:p>
      </dsp:txBody>
      <dsp:txXfrm>
        <a:off x="4293957" y="2716498"/>
        <a:ext cx="4043083" cy="1215842"/>
      </dsp:txXfrm>
    </dsp:sp>
    <dsp:sp modelId="{7FD386C7-9DFA-4B06-8736-B878330E38C3}">
      <dsp:nvSpPr>
        <dsp:cNvPr id="0" name=""/>
        <dsp:cNvSpPr/>
      </dsp:nvSpPr>
      <dsp:spPr>
        <a:xfrm rot="4250856">
          <a:off x="2898089" y="3529810"/>
          <a:ext cx="2045115" cy="27526"/>
        </a:xfrm>
        <a:custGeom>
          <a:avLst/>
          <a:gdLst/>
          <a:ahLst/>
          <a:cxnLst/>
          <a:rect l="0" t="0" r="0" b="0"/>
          <a:pathLst>
            <a:path>
              <a:moveTo>
                <a:pt x="0" y="13763"/>
              </a:moveTo>
              <a:lnTo>
                <a:pt x="2045115" y="137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69519" y="3492446"/>
        <a:ext cx="102255" cy="102255"/>
      </dsp:txXfrm>
    </dsp:sp>
    <dsp:sp modelId="{73B94984-C5E6-43CE-97DA-F4D5100D05D0}">
      <dsp:nvSpPr>
        <dsp:cNvPr id="0" name=""/>
        <dsp:cNvSpPr/>
      </dsp:nvSpPr>
      <dsp:spPr>
        <a:xfrm>
          <a:off x="4256130" y="4094636"/>
          <a:ext cx="4014648" cy="82979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Build Compliant Facilities</a:t>
          </a:r>
          <a:endParaRPr lang="en-US" sz="2400" b="0" kern="1200" dirty="0">
            <a:effectLst>
              <a:outerShdw blurRad="38100" dist="38100" dir="2700000" algn="tl">
                <a:srgbClr val="000000">
                  <a:alpha val="43137"/>
                </a:srgbClr>
              </a:outerShdw>
            </a:effectLst>
          </a:endParaRPr>
        </a:p>
      </dsp:txBody>
      <dsp:txXfrm>
        <a:off x="4280434" y="4118940"/>
        <a:ext cx="3966040" cy="781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FC4A6-F4A0-44ED-BDF2-300DEF38BDB1}">
      <dsp:nvSpPr>
        <dsp:cNvPr id="0" name=""/>
        <dsp:cNvSpPr/>
      </dsp:nvSpPr>
      <dsp:spPr>
        <a:xfrm>
          <a:off x="142428" y="911"/>
          <a:ext cx="1875513" cy="11253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Responsibility For Accessible Facilities and Services </a:t>
          </a:r>
          <a:endParaRPr lang="en-US" sz="1400" b="1" kern="1200" dirty="0"/>
        </a:p>
      </dsp:txBody>
      <dsp:txXfrm>
        <a:off x="142428" y="911"/>
        <a:ext cx="1875513" cy="1125308"/>
      </dsp:txXfrm>
    </dsp:sp>
    <dsp:sp modelId="{C0358C89-6BD5-4E07-93E2-386269558D4E}">
      <dsp:nvSpPr>
        <dsp:cNvPr id="0" name=""/>
        <dsp:cNvSpPr/>
      </dsp:nvSpPr>
      <dsp:spPr>
        <a:xfrm>
          <a:off x="2205493" y="911"/>
          <a:ext cx="1875513" cy="1125308"/>
        </a:xfrm>
        <a:prstGeom prst="rect">
          <a:avLst/>
        </a:prstGeom>
        <a:solidFill>
          <a:schemeClr val="accent5">
            <a:hueOff val="-919168"/>
            <a:satOff val="-1278"/>
            <a:lumOff val="-4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Communication Assistance</a:t>
          </a:r>
          <a:endParaRPr lang="en-US" sz="1400" b="1" kern="1200" dirty="0"/>
        </a:p>
      </dsp:txBody>
      <dsp:txXfrm>
        <a:off x="2205493" y="911"/>
        <a:ext cx="1875513" cy="1125308"/>
      </dsp:txXfrm>
    </dsp:sp>
    <dsp:sp modelId="{02C56306-22D2-48E7-B39B-8F06689786E7}">
      <dsp:nvSpPr>
        <dsp:cNvPr id="0" name=""/>
        <dsp:cNvSpPr/>
      </dsp:nvSpPr>
      <dsp:spPr>
        <a:xfrm>
          <a:off x="4268558" y="911"/>
          <a:ext cx="1875513" cy="1125308"/>
        </a:xfrm>
        <a:prstGeom prst="rect">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Accessible Inpatient/Outpatient Medical Facilities and Equipment</a:t>
          </a:r>
        </a:p>
      </dsp:txBody>
      <dsp:txXfrm>
        <a:off x="4268558" y="911"/>
        <a:ext cx="1875513" cy="1125308"/>
      </dsp:txXfrm>
    </dsp:sp>
    <dsp:sp modelId="{60A1D58F-CF9D-4881-B59B-525C8FD6EC81}">
      <dsp:nvSpPr>
        <dsp:cNvPr id="0" name=""/>
        <dsp:cNvSpPr/>
      </dsp:nvSpPr>
      <dsp:spPr>
        <a:xfrm>
          <a:off x="142428" y="1313770"/>
          <a:ext cx="1875513" cy="1125308"/>
        </a:xfrm>
        <a:prstGeom prst="rect">
          <a:avLst/>
        </a:prstGeom>
        <a:solidFill>
          <a:schemeClr val="accent5">
            <a:hueOff val="-2757504"/>
            <a:satOff val="-3835"/>
            <a:lumOff val="-1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Medical Imaging And Diagnostic/Therapeutic Procedures</a:t>
          </a:r>
        </a:p>
      </dsp:txBody>
      <dsp:txXfrm>
        <a:off x="142428" y="1313770"/>
        <a:ext cx="1875513" cy="1125308"/>
      </dsp:txXfrm>
    </dsp:sp>
    <dsp:sp modelId="{3217339F-0324-4278-8C5F-81809CBF42ED}">
      <dsp:nvSpPr>
        <dsp:cNvPr id="0" name=""/>
        <dsp:cNvSpPr/>
      </dsp:nvSpPr>
      <dsp:spPr>
        <a:xfrm>
          <a:off x="2205493" y="1313770"/>
          <a:ext cx="1875513" cy="1125308"/>
        </a:xfrm>
        <a:prstGeom prst="rect">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Adaptations in Mammography</a:t>
          </a:r>
          <a:endParaRPr lang="en-US" sz="1400" b="1" kern="1200" dirty="0"/>
        </a:p>
      </dsp:txBody>
      <dsp:txXfrm>
        <a:off x="2205493" y="1313770"/>
        <a:ext cx="1875513" cy="1125308"/>
      </dsp:txXfrm>
    </dsp:sp>
    <dsp:sp modelId="{2F23BC83-9F54-4899-867F-5343921F99F7}">
      <dsp:nvSpPr>
        <dsp:cNvPr id="0" name=""/>
        <dsp:cNvSpPr/>
      </dsp:nvSpPr>
      <dsp:spPr>
        <a:xfrm>
          <a:off x="4268558" y="1313770"/>
          <a:ext cx="1875513" cy="1125308"/>
        </a:xfrm>
        <a:prstGeom prst="rect">
          <a:avLst/>
        </a:prstGeom>
        <a:solidFill>
          <a:schemeClr val="accent5">
            <a:hueOff val="-4595840"/>
            <a:satOff val="-6392"/>
            <a:lumOff val="-2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Mobilizing Lifting and Transferring: Inpatient/Outpatient Services</a:t>
          </a:r>
          <a:endParaRPr lang="en-US" sz="1400" b="1" kern="1200" dirty="0"/>
        </a:p>
      </dsp:txBody>
      <dsp:txXfrm>
        <a:off x="4268558" y="1313770"/>
        <a:ext cx="1875513" cy="1125308"/>
      </dsp:txXfrm>
    </dsp:sp>
    <dsp:sp modelId="{1B89F55D-2047-426D-996C-D96570852378}">
      <dsp:nvSpPr>
        <dsp:cNvPr id="0" name=""/>
        <dsp:cNvSpPr/>
      </dsp:nvSpPr>
      <dsp:spPr>
        <a:xfrm>
          <a:off x="142428" y="2626630"/>
          <a:ext cx="1875513" cy="1125308"/>
        </a:xfrm>
        <a:prstGeom prst="rect">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Weight Measurement </a:t>
          </a:r>
        </a:p>
      </dsp:txBody>
      <dsp:txXfrm>
        <a:off x="142428" y="2626630"/>
        <a:ext cx="1875513" cy="1125308"/>
      </dsp:txXfrm>
    </dsp:sp>
    <dsp:sp modelId="{DFA24139-C449-448F-9DAC-1178AA2C9FC8}">
      <dsp:nvSpPr>
        <dsp:cNvPr id="0" name=""/>
        <dsp:cNvSpPr/>
      </dsp:nvSpPr>
      <dsp:spPr>
        <a:xfrm>
          <a:off x="2205493" y="2626630"/>
          <a:ext cx="1875513" cy="1125308"/>
        </a:xfrm>
        <a:prstGeom prst="rect">
          <a:avLst/>
        </a:prstGeom>
        <a:solidFill>
          <a:schemeClr val="accent5">
            <a:hueOff val="-6434176"/>
            <a:satOff val="-8949"/>
            <a:lumOff val="-34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Service Animals</a:t>
          </a:r>
        </a:p>
      </dsp:txBody>
      <dsp:txXfrm>
        <a:off x="2205493" y="2626630"/>
        <a:ext cx="1875513" cy="1125308"/>
      </dsp:txXfrm>
    </dsp:sp>
    <dsp:sp modelId="{7A88C7F3-6D98-4505-A970-8A75CD2751E0}">
      <dsp:nvSpPr>
        <dsp:cNvPr id="0" name=""/>
        <dsp:cNvSpPr/>
      </dsp:nvSpPr>
      <dsp:spPr>
        <a:xfrm>
          <a:off x="4268558" y="2626630"/>
          <a:ext cx="1875513" cy="1125308"/>
        </a:xfrm>
        <a:prstGeom prst="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Guidance for Maintaining an Accessible Environment</a:t>
          </a:r>
          <a:endParaRPr lang="en-US" sz="1400" b="1" kern="1200" dirty="0"/>
        </a:p>
      </dsp:txBody>
      <dsp:txXfrm>
        <a:off x="4268558" y="2626630"/>
        <a:ext cx="1875513" cy="1125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17C53-3464-4985-96C7-DFC814CC8029}">
      <dsp:nvSpPr>
        <dsp:cNvPr id="0" name=""/>
        <dsp:cNvSpPr/>
      </dsp:nvSpPr>
      <dsp:spPr>
        <a:xfrm>
          <a:off x="0" y="71638"/>
          <a:ext cx="8382000" cy="2057400"/>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87E9C-EA27-470C-A22B-5608B97D47C4}">
      <dsp:nvSpPr>
        <dsp:cNvPr id="0" name=""/>
        <dsp:cNvSpPr/>
      </dsp:nvSpPr>
      <dsp:spPr>
        <a:xfrm>
          <a:off x="150163" y="304796"/>
          <a:ext cx="1227000" cy="1508760"/>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868A67A-4383-4DD1-A89D-E66452EDA518}">
      <dsp:nvSpPr>
        <dsp:cNvPr id="0" name=""/>
        <dsp:cNvSpPr/>
      </dsp:nvSpPr>
      <dsp:spPr>
        <a:xfrm rot="10800000">
          <a:off x="85867" y="2057399"/>
          <a:ext cx="1165192" cy="2514600"/>
        </a:xfrm>
        <a:prstGeom prst="round2SameRect">
          <a:avLst>
            <a:gd name="adj1" fmla="val 10500"/>
            <a:gd name="adj2" fmla="val 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Beds</a:t>
          </a:r>
        </a:p>
      </dsp:txBody>
      <dsp:txXfrm rot="10800000">
        <a:off x="121701" y="2057399"/>
        <a:ext cx="1093524" cy="2478766"/>
      </dsp:txXfrm>
    </dsp:sp>
    <dsp:sp modelId="{5E39896D-938A-44FB-8D00-528B78104867}">
      <dsp:nvSpPr>
        <dsp:cNvPr id="0" name=""/>
        <dsp:cNvSpPr/>
      </dsp:nvSpPr>
      <dsp:spPr>
        <a:xfrm>
          <a:off x="1553196" y="304796"/>
          <a:ext cx="1327628" cy="1508760"/>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05FF60F-91E1-471C-A6EA-4FAEF374CC45}">
      <dsp:nvSpPr>
        <dsp:cNvPr id="0" name=""/>
        <dsp:cNvSpPr/>
      </dsp:nvSpPr>
      <dsp:spPr>
        <a:xfrm rot="10800000">
          <a:off x="1385854" y="2057399"/>
          <a:ext cx="1323240" cy="2514600"/>
        </a:xfrm>
        <a:prstGeom prst="round2SameRect">
          <a:avLst>
            <a:gd name="adj1" fmla="val 10500"/>
            <a:gd name="adj2" fmla="val 0"/>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Exam Tables &amp; Procedure Chairs</a:t>
          </a:r>
        </a:p>
      </dsp:txBody>
      <dsp:txXfrm rot="10800000">
        <a:off x="1426548" y="2057399"/>
        <a:ext cx="1241852" cy="2473906"/>
      </dsp:txXfrm>
    </dsp:sp>
    <dsp:sp modelId="{7C5AFC10-A76E-4B17-A846-106498EF193C}">
      <dsp:nvSpPr>
        <dsp:cNvPr id="0" name=""/>
        <dsp:cNvSpPr/>
      </dsp:nvSpPr>
      <dsp:spPr>
        <a:xfrm>
          <a:off x="3113721" y="304796"/>
          <a:ext cx="1180263" cy="1508760"/>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D4CB1CB-4148-4ADD-AE16-030BB96D365F}">
      <dsp:nvSpPr>
        <dsp:cNvPr id="0" name=""/>
        <dsp:cNvSpPr/>
      </dsp:nvSpPr>
      <dsp:spPr>
        <a:xfrm rot="10800000">
          <a:off x="2763544" y="2057399"/>
          <a:ext cx="1686280" cy="2514600"/>
        </a:xfrm>
        <a:prstGeom prst="round2SameRect">
          <a:avLst>
            <a:gd name="adj1" fmla="val 10500"/>
            <a:gd name="adj2" fmla="val 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Equipment Capturing Weight</a:t>
          </a:r>
          <a:endParaRPr lang="en-US" sz="1800" kern="1200" dirty="0"/>
        </a:p>
      </dsp:txBody>
      <dsp:txXfrm rot="10800000">
        <a:off x="2815403" y="2057399"/>
        <a:ext cx="1582562" cy="2462741"/>
      </dsp:txXfrm>
    </dsp:sp>
    <dsp:sp modelId="{B89A168F-A934-43B4-AA6E-9F865DC119A1}">
      <dsp:nvSpPr>
        <dsp:cNvPr id="0" name=""/>
        <dsp:cNvSpPr/>
      </dsp:nvSpPr>
      <dsp:spPr>
        <a:xfrm>
          <a:off x="4727067" y="274320"/>
          <a:ext cx="1468270" cy="1508760"/>
        </a:xfrm>
        <a:prstGeom prst="roundRect">
          <a:avLst>
            <a:gd name="adj" fmla="val 10000"/>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0DC5B92-6CFB-48D4-A157-62E5462F0FD7}">
      <dsp:nvSpPr>
        <dsp:cNvPr id="0" name=""/>
        <dsp:cNvSpPr/>
      </dsp:nvSpPr>
      <dsp:spPr>
        <a:xfrm rot="10800000">
          <a:off x="4685953" y="2057399"/>
          <a:ext cx="1627193" cy="2514600"/>
        </a:xfrm>
        <a:prstGeom prst="round2SameRect">
          <a:avLst>
            <a:gd name="adj1" fmla="val 10500"/>
            <a:gd name="adj2" fmla="val 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Lift Equipment</a:t>
          </a:r>
          <a:endParaRPr lang="en-US" sz="1600" kern="1200" dirty="0"/>
        </a:p>
      </dsp:txBody>
      <dsp:txXfrm rot="10800000">
        <a:off x="4735995" y="2057399"/>
        <a:ext cx="1527109" cy="2464558"/>
      </dsp:txXfrm>
    </dsp:sp>
    <dsp:sp modelId="{3A7EFD61-5D49-4680-9FCA-0AD4614D4D4D}">
      <dsp:nvSpPr>
        <dsp:cNvPr id="0" name=""/>
        <dsp:cNvSpPr/>
      </dsp:nvSpPr>
      <dsp:spPr>
        <a:xfrm>
          <a:off x="6513135" y="274320"/>
          <a:ext cx="1424656" cy="1508760"/>
        </a:xfrm>
        <a:prstGeom prst="roundRect">
          <a:avLst>
            <a:gd name="adj" fmla="val 10000"/>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7F8056B-4091-4E0B-8F8A-185656293AC2}">
      <dsp:nvSpPr>
        <dsp:cNvPr id="0" name=""/>
        <dsp:cNvSpPr/>
      </dsp:nvSpPr>
      <dsp:spPr>
        <a:xfrm rot="10800000">
          <a:off x="6432346" y="2057399"/>
          <a:ext cx="1800916" cy="2514600"/>
        </a:xfrm>
        <a:prstGeom prst="round2SameRect">
          <a:avLst>
            <a:gd name="adj1" fmla="val 10500"/>
            <a:gd name="adj2" fmla="val 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Medical Imaging  &amp; Mammography Equipment</a:t>
          </a:r>
          <a:endParaRPr lang="en-US" sz="1600" b="1" kern="1200" dirty="0"/>
        </a:p>
      </dsp:txBody>
      <dsp:txXfrm rot="10800000">
        <a:off x="6487730" y="2057399"/>
        <a:ext cx="1690148" cy="2459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2B2F5-2EAF-43BF-8E46-207E67A552A6}">
      <dsp:nvSpPr>
        <dsp:cNvPr id="0" name=""/>
        <dsp:cNvSpPr/>
      </dsp:nvSpPr>
      <dsp:spPr>
        <a:xfrm>
          <a:off x="4118" y="0"/>
          <a:ext cx="3962102" cy="3394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b="1" kern="1200" dirty="0" smtClean="0">
              <a:latin typeface="Arial" panose="020B0604020202020204" pitchFamily="34" charset="0"/>
              <a:cs typeface="Arial" panose="020B0604020202020204" pitchFamily="34" charset="0"/>
            </a:rPr>
            <a:t>Accessibility</a:t>
          </a:r>
          <a:endParaRPr lang="en-US" sz="4600" kern="1200" dirty="0"/>
        </a:p>
      </dsp:txBody>
      <dsp:txXfrm>
        <a:off x="4118" y="0"/>
        <a:ext cx="3962102" cy="1018341"/>
      </dsp:txXfrm>
    </dsp:sp>
    <dsp:sp modelId="{0BB16B84-A563-4279-8432-2DBCB0241126}">
      <dsp:nvSpPr>
        <dsp:cNvPr id="0" name=""/>
        <dsp:cNvSpPr/>
      </dsp:nvSpPr>
      <dsp:spPr>
        <a:xfrm>
          <a:off x="400329" y="1018631"/>
          <a:ext cx="3169681" cy="666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Remove barriers &amp; bring existing buildings into compliance over time</a:t>
          </a:r>
          <a:endParaRPr lang="en-US" sz="1300" kern="1200" dirty="0"/>
        </a:p>
      </dsp:txBody>
      <dsp:txXfrm>
        <a:off x="419861" y="1038163"/>
        <a:ext cx="3130617" cy="627813"/>
      </dsp:txXfrm>
    </dsp:sp>
    <dsp:sp modelId="{89499E99-937F-427A-B255-225886FC2DFE}">
      <dsp:nvSpPr>
        <dsp:cNvPr id="0" name=""/>
        <dsp:cNvSpPr/>
      </dsp:nvSpPr>
      <dsp:spPr>
        <a:xfrm>
          <a:off x="400329" y="1788106"/>
          <a:ext cx="3169681" cy="666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Affirmative action required to make spaces accessible &amp; provide accessible care</a:t>
          </a:r>
          <a:endParaRPr lang="en-US" sz="1300" kern="1200" dirty="0"/>
        </a:p>
      </dsp:txBody>
      <dsp:txXfrm>
        <a:off x="419861" y="1807638"/>
        <a:ext cx="3130617" cy="627813"/>
      </dsp:txXfrm>
    </dsp:sp>
    <dsp:sp modelId="{E0FB156F-82C4-4887-AA0A-E4C3647E245E}">
      <dsp:nvSpPr>
        <dsp:cNvPr id="0" name=""/>
        <dsp:cNvSpPr/>
      </dsp:nvSpPr>
      <dsp:spPr>
        <a:xfrm>
          <a:off x="400329" y="2557580"/>
          <a:ext cx="3169681" cy="666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Key is to provide accessible care even if you need to use other methods, i.e. moving the location, directional signage</a:t>
          </a:r>
          <a:endParaRPr lang="en-US" sz="1300" kern="1200" dirty="0"/>
        </a:p>
      </dsp:txBody>
      <dsp:txXfrm>
        <a:off x="419861" y="2577112"/>
        <a:ext cx="3130617" cy="627813"/>
      </dsp:txXfrm>
    </dsp:sp>
    <dsp:sp modelId="{F9204FB0-E44D-4F56-995A-9D3AF8E4695E}">
      <dsp:nvSpPr>
        <dsp:cNvPr id="0" name=""/>
        <dsp:cNvSpPr/>
      </dsp:nvSpPr>
      <dsp:spPr>
        <a:xfrm>
          <a:off x="4267497" y="0"/>
          <a:ext cx="3962102" cy="3394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t>Building Code</a:t>
          </a:r>
          <a:endParaRPr lang="en-US" sz="4600" b="1" kern="1200" dirty="0"/>
        </a:p>
      </dsp:txBody>
      <dsp:txXfrm>
        <a:off x="4267497" y="0"/>
        <a:ext cx="3962102" cy="1018341"/>
      </dsp:txXfrm>
    </dsp:sp>
    <dsp:sp modelId="{87D00650-2912-4849-BC1B-474D99DBEC47}">
      <dsp:nvSpPr>
        <dsp:cNvPr id="0" name=""/>
        <dsp:cNvSpPr/>
      </dsp:nvSpPr>
      <dsp:spPr>
        <a:xfrm>
          <a:off x="4659589" y="1018631"/>
          <a:ext cx="3169681" cy="666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Need to follow most recent building code when you build or alter facilities</a:t>
          </a:r>
          <a:endParaRPr lang="en-US" sz="1300" kern="1200" dirty="0"/>
        </a:p>
      </dsp:txBody>
      <dsp:txXfrm>
        <a:off x="4679121" y="1038163"/>
        <a:ext cx="3130617" cy="627813"/>
      </dsp:txXfrm>
    </dsp:sp>
    <dsp:sp modelId="{E317CC81-CFE5-43BF-9853-4F9ED1C8F617}">
      <dsp:nvSpPr>
        <dsp:cNvPr id="0" name=""/>
        <dsp:cNvSpPr/>
      </dsp:nvSpPr>
      <dsp:spPr>
        <a:xfrm>
          <a:off x="4659589" y="1788106"/>
          <a:ext cx="3169681" cy="666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No affirmative obligation—triggered when you alter or construct facilities</a:t>
          </a:r>
          <a:endParaRPr lang="en-US" sz="1300" kern="1200" dirty="0"/>
        </a:p>
      </dsp:txBody>
      <dsp:txXfrm>
        <a:off x="4679121" y="1807638"/>
        <a:ext cx="3130617" cy="627813"/>
      </dsp:txXfrm>
    </dsp:sp>
    <dsp:sp modelId="{C1600A7B-19B3-466E-B854-9DA3FCD4CAA2}">
      <dsp:nvSpPr>
        <dsp:cNvPr id="0" name=""/>
        <dsp:cNvSpPr/>
      </dsp:nvSpPr>
      <dsp:spPr>
        <a:xfrm>
          <a:off x="4659589" y="2557580"/>
          <a:ext cx="3169681" cy="666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t>The only focus is to follow the code when you engage in construction</a:t>
          </a:r>
          <a:endParaRPr lang="en-US" sz="1300" kern="1200" dirty="0"/>
        </a:p>
      </dsp:txBody>
      <dsp:txXfrm>
        <a:off x="4679121" y="2577112"/>
        <a:ext cx="3130617" cy="627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C5186-0EEA-41BF-B4D0-11490C39517A}">
      <dsp:nvSpPr>
        <dsp:cNvPr id="0" name=""/>
        <dsp:cNvSpPr/>
      </dsp:nvSpPr>
      <dsp:spPr>
        <a:xfrm>
          <a:off x="0" y="101597"/>
          <a:ext cx="4495800" cy="3962402"/>
        </a:xfrm>
        <a:prstGeom prst="rightArrow">
          <a:avLst/>
        </a:prstGeom>
        <a:solidFill>
          <a:schemeClr val="accent5">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0FCC23B-D24A-4732-80AA-CE455355AF6A}">
      <dsp:nvSpPr>
        <dsp:cNvPr id="0" name=""/>
        <dsp:cNvSpPr/>
      </dsp:nvSpPr>
      <dsp:spPr>
        <a:xfrm>
          <a:off x="120995" y="1193805"/>
          <a:ext cx="3681302" cy="1792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sp3d extrusionH="28000" prstMaterial="matte"/>
        </a:bodyPr>
        <a:lstStyle/>
        <a:p>
          <a:pPr lvl="0" algn="l" defTabSz="1244600">
            <a:lnSpc>
              <a:spcPct val="90000"/>
            </a:lnSpc>
            <a:spcBef>
              <a:spcPct val="0"/>
            </a:spcBef>
            <a:spcAft>
              <a:spcPct val="35000"/>
            </a:spcAft>
          </a:pPr>
          <a:r>
            <a:rPr lang="en-US" sz="2800" b="0" kern="1200" baseline="0" dirty="0" smtClean="0">
              <a:solidFill>
                <a:schemeClr val="bg1"/>
              </a:solidFill>
              <a:effectLst>
                <a:outerShdw blurRad="38100" dist="38100" dir="2700000" algn="tl">
                  <a:srgbClr val="000000">
                    <a:alpha val="43137"/>
                  </a:srgbClr>
                </a:outerShdw>
              </a:effectLst>
            </a:rPr>
            <a:t>Goods, services, facilities, privileges, advantages, or accommodations</a:t>
          </a:r>
          <a:endParaRPr lang="en-US" sz="2800" b="0" kern="1200" baseline="0" dirty="0">
            <a:solidFill>
              <a:schemeClr val="bg1"/>
            </a:solidFill>
            <a:effectLst>
              <a:outerShdw blurRad="38100" dist="38100" dir="2700000" algn="tl">
                <a:srgbClr val="000000">
                  <a:alpha val="43137"/>
                </a:srgbClr>
              </a:outerShdw>
            </a:effectLst>
          </a:endParaRPr>
        </a:p>
      </dsp:txBody>
      <dsp:txXfrm>
        <a:off x="120995" y="1193805"/>
        <a:ext cx="3681302" cy="17920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60E556-CD99-4A56-B766-F0930442DB2B}" type="datetimeFigureOut">
              <a:rPr lang="en-US" smtClean="0"/>
              <a:pPr/>
              <a:t>7/24/2019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FB2E35-5E12-4403-BBD1-5CE770984244}" type="slidenum">
              <a:rPr lang="en-US" smtClean="0"/>
              <a:pPr/>
              <a:t>‹#›</a:t>
            </a:fld>
            <a:endParaRPr lang="en-US"/>
          </a:p>
        </p:txBody>
      </p:sp>
    </p:spTree>
    <p:extLst>
      <p:ext uri="{BB962C8B-B14F-4D97-AF65-F5344CB8AC3E}">
        <p14:creationId xmlns:p14="http://schemas.microsoft.com/office/powerpoint/2010/main" val="114909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FB2E35-5E12-4403-BBD1-5CE770984244}" type="slidenum">
              <a:rPr lang="en-US" smtClean="0"/>
              <a:pPr/>
              <a:t>34</a:t>
            </a:fld>
            <a:endParaRPr lang="en-US"/>
          </a:p>
        </p:txBody>
      </p:sp>
    </p:spTree>
    <p:extLst>
      <p:ext uri="{BB962C8B-B14F-4D97-AF65-F5344CB8AC3E}">
        <p14:creationId xmlns:p14="http://schemas.microsoft.com/office/powerpoint/2010/main" val="240645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50E995-46AF-44F8-8751-30CB52253142}" type="slidenum">
              <a:rPr lang="en-US" smtClean="0"/>
              <a:pPr/>
              <a:t>36</a:t>
            </a:fld>
            <a:endParaRPr lang="en-US" dirty="0"/>
          </a:p>
        </p:txBody>
      </p:sp>
    </p:spTree>
    <p:extLst>
      <p:ext uri="{BB962C8B-B14F-4D97-AF65-F5344CB8AC3E}">
        <p14:creationId xmlns:p14="http://schemas.microsoft.com/office/powerpoint/2010/main" val="390529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CDDEE-0B49-4943-A4F2-85E77C38DB27}" type="slidenum">
              <a:rPr lang="en-US" smtClean="0"/>
              <a:pPr/>
              <a:t>39</a:t>
            </a:fld>
            <a:endParaRPr lang="en-US" dirty="0"/>
          </a:p>
        </p:txBody>
      </p:sp>
    </p:spTree>
    <p:extLst>
      <p:ext uri="{BB962C8B-B14F-4D97-AF65-F5344CB8AC3E}">
        <p14:creationId xmlns:p14="http://schemas.microsoft.com/office/powerpoint/2010/main" val="402643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FB2E35-5E12-4403-BBD1-5CE770984244}" type="slidenum">
              <a:rPr lang="en-US" smtClean="0"/>
              <a:pPr/>
              <a:t>47</a:t>
            </a:fld>
            <a:endParaRPr lang="en-US"/>
          </a:p>
        </p:txBody>
      </p:sp>
    </p:spTree>
    <p:extLst>
      <p:ext uri="{BB962C8B-B14F-4D97-AF65-F5344CB8AC3E}">
        <p14:creationId xmlns:p14="http://schemas.microsoft.com/office/powerpoint/2010/main" val="396103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FB2E35-5E12-4403-BBD1-5CE770984244}" type="slidenum">
              <a:rPr lang="en-US" smtClean="0"/>
              <a:pPr/>
              <a:t>48</a:t>
            </a:fld>
            <a:endParaRPr lang="en-US"/>
          </a:p>
        </p:txBody>
      </p:sp>
    </p:spTree>
    <p:extLst>
      <p:ext uri="{BB962C8B-B14F-4D97-AF65-F5344CB8AC3E}">
        <p14:creationId xmlns:p14="http://schemas.microsoft.com/office/powerpoint/2010/main" val="220212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FB2E35-5E12-4403-BBD1-5CE770984244}" type="slidenum">
              <a:rPr lang="en-US" smtClean="0"/>
              <a:pPr/>
              <a:t>49</a:t>
            </a:fld>
            <a:endParaRPr lang="en-US"/>
          </a:p>
        </p:txBody>
      </p:sp>
    </p:spTree>
    <p:extLst>
      <p:ext uri="{BB962C8B-B14F-4D97-AF65-F5344CB8AC3E}">
        <p14:creationId xmlns:p14="http://schemas.microsoft.com/office/powerpoint/2010/main" val="391187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FB2E35-5E12-4403-BBD1-5CE770984244}" type="slidenum">
              <a:rPr lang="en-US" smtClean="0"/>
              <a:pPr/>
              <a:t>50</a:t>
            </a:fld>
            <a:endParaRPr lang="en-US"/>
          </a:p>
        </p:txBody>
      </p:sp>
    </p:spTree>
    <p:extLst>
      <p:ext uri="{BB962C8B-B14F-4D97-AF65-F5344CB8AC3E}">
        <p14:creationId xmlns:p14="http://schemas.microsoft.com/office/powerpoint/2010/main" val="38291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B4B9F0-877D-4897-90A1-932BFBA05EC3}"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252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4B9F0-877D-4897-90A1-932BFBA05EC3}"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345499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4B9F0-877D-4897-90A1-932BFBA05EC3}"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3296536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551575" y="1267094"/>
            <a:ext cx="5435054" cy="2399449"/>
          </a:xfrm>
          <a:prstGeom prst="rect">
            <a:avLst/>
          </a:prstGeom>
          <a:noFill/>
          <a:ln cap="flat">
            <a:noFill/>
          </a:ln>
        </p:spPr>
        <p:txBody>
          <a:bodyPr vert="horz" wrap="square" lIns="0" tIns="0" rIns="0" bIns="0" anchor="b" anchorCtr="0" compatLnSpc="1">
            <a:noAutofit/>
          </a:bodyPr>
          <a:lstStyle/>
          <a:p>
            <a:pPr>
              <a:defRPr sz="1800" b="0" i="0" u="none" strike="noStrike" kern="0" cap="none" spc="0" baseline="0">
                <a:solidFill>
                  <a:srgbClr val="000000"/>
                </a:solidFill>
                <a:uFillTx/>
              </a:defRPr>
            </a:pPr>
            <a:endParaRPr lang="en-US" sz="4125" smtClean="0">
              <a:solidFill>
                <a:srgbClr val="FFFFFF"/>
              </a:solidFill>
              <a:latin typeface="Arial"/>
              <a:ea typeface="Arial"/>
              <a:cs typeface="Arial"/>
            </a:endParaRPr>
          </a:p>
        </p:txBody>
      </p:sp>
      <p:sp>
        <p:nvSpPr>
          <p:cNvPr id="3" name="Subtitle 2"/>
          <p:cNvSpPr txBox="1">
            <a:spLocks noGrp="1"/>
          </p:cNvSpPr>
          <p:nvPr>
            <p:ph type="subTitle" idx="4294967295"/>
          </p:nvPr>
        </p:nvSpPr>
        <p:spPr>
          <a:xfrm>
            <a:off x="551575" y="4013274"/>
            <a:ext cx="4827058" cy="1655758"/>
          </a:xfrm>
        </p:spPr>
        <p:txBody>
          <a:bodyPr/>
          <a:lstStyle>
            <a:lvl1pPr marL="0" indent="0">
              <a:spcBef>
                <a:spcPts val="0"/>
              </a:spcBef>
              <a:buNone/>
              <a:defRPr>
                <a:solidFill>
                  <a:srgbClr val="FFFFFF"/>
                </a:solidFill>
              </a:defRPr>
            </a:lvl1pPr>
            <a:lvl2pPr marL="0" lvl="0" indent="0">
              <a:lnSpc>
                <a:spcPts val="2550"/>
              </a:lnSpc>
              <a:spcBef>
                <a:spcPts val="0"/>
              </a:spcBef>
              <a:buNone/>
              <a:defRPr sz="2100">
                <a:solidFill>
                  <a:srgbClr val="FFFFFF"/>
                </a:solidFill>
              </a:defRPr>
            </a:lvl2pPr>
          </a:lstStyle>
          <a:p>
            <a:pPr lvl="0"/>
            <a:r>
              <a:rPr lang="en-US" smtClean="0"/>
              <a:t>Click to edit Master subtitle style</a:t>
            </a:r>
            <a:endParaRPr lang="en-US"/>
          </a:p>
        </p:txBody>
      </p:sp>
    </p:spTree>
    <p:extLst>
      <p:ext uri="{BB962C8B-B14F-4D97-AF65-F5344CB8AC3E}">
        <p14:creationId xmlns:p14="http://schemas.microsoft.com/office/powerpoint/2010/main" val="3967144782"/>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51575" y="1267094"/>
            <a:ext cx="4827058" cy="2399449"/>
          </a:xfrm>
        </p:spPr>
        <p:txBody>
          <a:bodyPr anchor="b"/>
          <a:lstStyle>
            <a:lvl1pPr>
              <a:lnSpc>
                <a:spcPct val="100000"/>
              </a:lnSpc>
              <a:defRPr sz="4125"/>
            </a:lvl1pPr>
          </a:lstStyle>
          <a:p>
            <a:pPr lvl="0"/>
            <a:r>
              <a:rPr lang="en-US" smtClean="0"/>
              <a:t>Click to edit Master title style</a:t>
            </a:r>
            <a:endParaRPr lang="en-US"/>
          </a:p>
        </p:txBody>
      </p:sp>
      <p:sp>
        <p:nvSpPr>
          <p:cNvPr id="3" name="Subtitle 2"/>
          <p:cNvSpPr txBox="1">
            <a:spLocks noGrp="1"/>
          </p:cNvSpPr>
          <p:nvPr>
            <p:ph type="subTitle" idx="4294967295"/>
          </p:nvPr>
        </p:nvSpPr>
        <p:spPr>
          <a:xfrm>
            <a:off x="551575" y="4013274"/>
            <a:ext cx="4827058" cy="1655758"/>
          </a:xfrm>
        </p:spPr>
        <p:txBody>
          <a:bodyPr/>
          <a:lstStyle>
            <a:lvl1pPr marL="0" indent="0">
              <a:buNone/>
              <a:defRPr sz="1800">
                <a:solidFill>
                  <a:srgbClr val="7F7F7F"/>
                </a:solidFill>
              </a:defRPr>
            </a:lvl1pPr>
          </a:lstStyle>
          <a:p>
            <a:pPr lvl="0"/>
            <a:r>
              <a:rPr lang="en-US" smtClean="0"/>
              <a:t>Click to edit Master subtitle style</a:t>
            </a:r>
            <a:endParaRPr lang="en-US"/>
          </a:p>
        </p:txBody>
      </p:sp>
    </p:spTree>
    <p:extLst>
      <p:ext uri="{BB962C8B-B14F-4D97-AF65-F5344CB8AC3E}">
        <p14:creationId xmlns:p14="http://schemas.microsoft.com/office/powerpoint/2010/main" val="3530948606"/>
      </p:ext>
    </p:extLst>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spcBef>
                <a:spcPts val="150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50305920"/>
      </p:ext>
    </p:extLst>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4294967295"/>
          </p:nvPr>
        </p:nvSpPr>
        <p:spPr>
          <a:xfrm>
            <a:off x="628653" y="1959851"/>
            <a:ext cx="3886202" cy="4351336"/>
          </a:xfrm>
        </p:spPr>
        <p:txBody>
          <a:bodyPr/>
          <a:lstStyle>
            <a:lvl1pPr>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txBox="1">
            <a:spLocks noGrp="1"/>
          </p:cNvSpPr>
          <p:nvPr>
            <p:ph idx="4294967295"/>
          </p:nvPr>
        </p:nvSpPr>
        <p:spPr>
          <a:xfrm>
            <a:off x="4629151" y="1959851"/>
            <a:ext cx="3886202" cy="4351336"/>
          </a:xfrm>
        </p:spPr>
        <p:txBody>
          <a:bodyPr/>
          <a:lstStyle>
            <a:lvl1pPr>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15460009"/>
      </p:ext>
    </p:extLst>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Tree>
    <p:extLst>
      <p:ext uri="{BB962C8B-B14F-4D97-AF65-F5344CB8AC3E}">
        <p14:creationId xmlns:p14="http://schemas.microsoft.com/office/powerpoint/2010/main" val="1979139436"/>
      </p:ext>
    </p:extLst>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eal)">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35444"/>
      </p:ext>
    </p:extLst>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Viole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551575" y="1267094"/>
            <a:ext cx="5435054" cy="2399449"/>
          </a:xfrm>
          <a:prstGeom prst="rect">
            <a:avLst/>
          </a:prstGeom>
          <a:noFill/>
          <a:ln cap="flat">
            <a:noFill/>
          </a:ln>
        </p:spPr>
        <p:txBody>
          <a:bodyPr vert="horz" wrap="square" lIns="0" tIns="0" rIns="0" bIns="0" anchor="b" anchorCtr="0" compatLnSpc="1">
            <a:noAutofit/>
          </a:bodyPr>
          <a:lstStyle/>
          <a:p>
            <a:pPr>
              <a:defRPr sz="1800" b="0" i="0" u="none" strike="noStrike" kern="0" cap="none" spc="0" baseline="0">
                <a:solidFill>
                  <a:srgbClr val="000000"/>
                </a:solidFill>
                <a:uFillTx/>
              </a:defRPr>
            </a:pPr>
            <a:r>
              <a:rPr lang="en-US" sz="4125" smtClean="0">
                <a:solidFill>
                  <a:srgbClr val="FFFFFF"/>
                </a:solidFill>
                <a:latin typeface="Arial"/>
                <a:ea typeface="Arial"/>
                <a:cs typeface="Arial"/>
              </a:rPr>
              <a:t>Title</a:t>
            </a:r>
          </a:p>
        </p:txBody>
      </p:sp>
      <p:sp>
        <p:nvSpPr>
          <p:cNvPr id="3" name="Subtitle 2"/>
          <p:cNvSpPr txBox="1">
            <a:spLocks noGrp="1"/>
          </p:cNvSpPr>
          <p:nvPr>
            <p:ph type="subTitle" idx="4294967295"/>
          </p:nvPr>
        </p:nvSpPr>
        <p:spPr>
          <a:xfrm>
            <a:off x="551575" y="4013274"/>
            <a:ext cx="4827058" cy="1655758"/>
          </a:xfrm>
        </p:spPr>
        <p:txBody>
          <a:bodyPr/>
          <a:lstStyle>
            <a:lvl1pPr marL="0" indent="0">
              <a:spcBef>
                <a:spcPts val="0"/>
              </a:spcBef>
              <a:buNone/>
              <a:defRPr>
                <a:solidFill>
                  <a:srgbClr val="FFFFFF"/>
                </a:solidFill>
              </a:defRPr>
            </a:lvl1pPr>
            <a:lvl2pPr marL="0" lvl="0" indent="0">
              <a:lnSpc>
                <a:spcPts val="2550"/>
              </a:lnSpc>
              <a:spcBef>
                <a:spcPts val="0"/>
              </a:spcBef>
              <a:buNone/>
              <a:defRPr sz="2100">
                <a:solidFill>
                  <a:srgbClr val="FFFFFF"/>
                </a:solidFill>
              </a:defRPr>
            </a:lvl2pPr>
          </a:lstStyle>
          <a:p>
            <a:pPr lvl="0"/>
            <a:r>
              <a:rPr lang="en-US" smtClean="0"/>
              <a:t>Click to edit Master subtitle style</a:t>
            </a:r>
            <a:endParaRPr lang="en-US"/>
          </a:p>
        </p:txBody>
      </p:sp>
    </p:spTree>
    <p:extLst>
      <p:ext uri="{BB962C8B-B14F-4D97-AF65-F5344CB8AC3E}">
        <p14:creationId xmlns:p14="http://schemas.microsoft.com/office/powerpoint/2010/main" val="1557650717"/>
      </p:ext>
    </p:extLst>
  </p:cSld>
  <p:clrMapOvr>
    <a:masterClrMapping/>
  </p:clrMapOvr>
  <p:transition spd="med">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Slide (Viole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51575" y="1267094"/>
            <a:ext cx="4827058" cy="2399449"/>
          </a:xfrm>
        </p:spPr>
        <p:txBody>
          <a:bodyPr anchor="b"/>
          <a:lstStyle>
            <a:lvl1pPr>
              <a:lnSpc>
                <a:spcPct val="100000"/>
              </a:lnSpc>
              <a:defRPr sz="4125">
                <a:solidFill>
                  <a:srgbClr val="485DAA"/>
                </a:solidFill>
              </a:defRPr>
            </a:lvl1pPr>
          </a:lstStyle>
          <a:p>
            <a:pPr lvl="0"/>
            <a:r>
              <a:rPr lang="en-US" smtClean="0"/>
              <a:t>Click to edit Master title style</a:t>
            </a:r>
            <a:endParaRPr lang="en-US"/>
          </a:p>
        </p:txBody>
      </p:sp>
      <p:sp>
        <p:nvSpPr>
          <p:cNvPr id="3" name="Subtitle 2"/>
          <p:cNvSpPr txBox="1">
            <a:spLocks noGrp="1"/>
          </p:cNvSpPr>
          <p:nvPr>
            <p:ph type="subTitle" idx="4294967295"/>
          </p:nvPr>
        </p:nvSpPr>
        <p:spPr>
          <a:xfrm>
            <a:off x="551575" y="4013274"/>
            <a:ext cx="4827058" cy="1655758"/>
          </a:xfrm>
        </p:spPr>
        <p:txBody>
          <a:bodyPr/>
          <a:lstStyle>
            <a:lvl1pPr marL="0" indent="0">
              <a:buNone/>
              <a:defRPr sz="1800">
                <a:solidFill>
                  <a:srgbClr val="7F7F7F"/>
                </a:solidFill>
              </a:defRPr>
            </a:lvl1pPr>
          </a:lstStyle>
          <a:p>
            <a:pPr lvl="0"/>
            <a:r>
              <a:rPr lang="en-US" smtClean="0"/>
              <a:t>Click to edit Master subtitle style</a:t>
            </a:r>
            <a:endParaRPr lang="en-US"/>
          </a:p>
        </p:txBody>
      </p:sp>
    </p:spTree>
    <p:extLst>
      <p:ext uri="{BB962C8B-B14F-4D97-AF65-F5344CB8AC3E}">
        <p14:creationId xmlns:p14="http://schemas.microsoft.com/office/powerpoint/2010/main" val="2663037784"/>
      </p:ext>
    </p:extLst>
  </p:cSld>
  <p:clrMapOvr>
    <a:masterClrMapping/>
  </p:clrMapOvr>
  <p:transitio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4B9F0-877D-4897-90A1-932BFBA05EC3}"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1786578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Viole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485DAA"/>
                </a:solidFill>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spcBef>
                <a:spcPts val="1500"/>
              </a:spcBef>
              <a:buClr>
                <a:srgbClr val="485DAA"/>
              </a:buClr>
              <a:defRPr/>
            </a:lvl1pPr>
            <a:lvl2pPr>
              <a:buClr>
                <a:srgbClr val="485DAA"/>
              </a:buClr>
              <a:defRPr/>
            </a:lvl2pPr>
            <a:lvl3pPr>
              <a:buClr>
                <a:srgbClr val="485DAA"/>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08973235"/>
      </p:ext>
    </p:extLst>
  </p:cSld>
  <p:clrMapOvr>
    <a:masterClrMapping/>
  </p:clrMapOvr>
  <p:transition spd="med">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Viole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485DAA"/>
                </a:solidFill>
              </a:defRPr>
            </a:lvl1pPr>
          </a:lstStyle>
          <a:p>
            <a:pPr lvl="0"/>
            <a:r>
              <a:rPr lang="en-US" smtClean="0"/>
              <a:t>Click to edit Master title style</a:t>
            </a:r>
            <a:endParaRPr lang="en-US"/>
          </a:p>
        </p:txBody>
      </p:sp>
      <p:sp>
        <p:nvSpPr>
          <p:cNvPr id="3" name="Content Placeholder 2"/>
          <p:cNvSpPr txBox="1">
            <a:spLocks noGrp="1"/>
          </p:cNvSpPr>
          <p:nvPr>
            <p:ph idx="4294967295"/>
          </p:nvPr>
        </p:nvSpPr>
        <p:spPr>
          <a:xfrm>
            <a:off x="628653" y="1959851"/>
            <a:ext cx="3886202" cy="4351336"/>
          </a:xfrm>
        </p:spPr>
        <p:txBody>
          <a:bodyPr/>
          <a:lstStyle>
            <a:lvl1pPr>
              <a:buClr>
                <a:srgbClr val="485DAA"/>
              </a:buClr>
              <a:defRPr/>
            </a:lvl1pPr>
            <a:lvl2pPr>
              <a:buClr>
                <a:srgbClr val="485DAA"/>
              </a:buClr>
              <a:defRPr/>
            </a:lvl2pPr>
            <a:lvl3pPr>
              <a:buClr>
                <a:srgbClr val="485DAA"/>
              </a:buClr>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txBox="1">
            <a:spLocks noGrp="1"/>
          </p:cNvSpPr>
          <p:nvPr>
            <p:ph idx="4294967295"/>
          </p:nvPr>
        </p:nvSpPr>
        <p:spPr>
          <a:xfrm>
            <a:off x="4629151" y="1959851"/>
            <a:ext cx="3886202" cy="4351336"/>
          </a:xfrm>
        </p:spPr>
        <p:txBody>
          <a:bodyPr/>
          <a:lstStyle>
            <a:lvl1pPr>
              <a:buClr>
                <a:srgbClr val="485DAA"/>
              </a:buClr>
              <a:defRPr/>
            </a:lvl1pPr>
            <a:lvl2pPr>
              <a:buClr>
                <a:srgbClr val="485DAA"/>
              </a:buClr>
              <a:defRPr/>
            </a:lvl2pPr>
            <a:lvl3pPr>
              <a:buClr>
                <a:srgbClr val="485DAA"/>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8649792"/>
      </p:ext>
    </p:extLst>
  </p:cSld>
  <p:clrMapOvr>
    <a:masterClrMapping/>
  </p:clrMapOvr>
  <p:transition spd="med">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Viole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485DAA"/>
                </a:solidFill>
              </a:defRPr>
            </a:lvl1pPr>
          </a:lstStyle>
          <a:p>
            <a:pPr lvl="0"/>
            <a:r>
              <a:rPr lang="en-US" smtClean="0"/>
              <a:t>Click to edit Master title style</a:t>
            </a:r>
            <a:endParaRPr lang="en-US"/>
          </a:p>
        </p:txBody>
      </p:sp>
    </p:spTree>
    <p:extLst>
      <p:ext uri="{BB962C8B-B14F-4D97-AF65-F5344CB8AC3E}">
        <p14:creationId xmlns:p14="http://schemas.microsoft.com/office/powerpoint/2010/main" val="3451860514"/>
      </p:ext>
    </p:extLst>
  </p:cSld>
  <p:clrMapOvr>
    <a:masterClrMapping/>
  </p:clrMapOvr>
  <p:transition spd="med">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Viole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7602"/>
      </p:ext>
    </p:extLst>
  </p:cSld>
  <p:clrMapOvr>
    <a:masterClrMapping/>
  </p:clrMapOvr>
  <p:transition spd="med">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Gree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551575" y="1267094"/>
            <a:ext cx="5435054" cy="2399449"/>
          </a:xfrm>
          <a:prstGeom prst="rect">
            <a:avLst/>
          </a:prstGeom>
          <a:noFill/>
          <a:ln cap="flat">
            <a:noFill/>
          </a:ln>
        </p:spPr>
        <p:txBody>
          <a:bodyPr vert="horz" wrap="square" lIns="0" tIns="0" rIns="0" bIns="0" anchor="b" anchorCtr="0" compatLnSpc="1">
            <a:noAutofit/>
          </a:bodyPr>
          <a:lstStyle/>
          <a:p>
            <a:pPr>
              <a:defRPr sz="1800" b="0" i="0" u="none" strike="noStrike" kern="0" cap="none" spc="0" baseline="0">
                <a:solidFill>
                  <a:srgbClr val="000000"/>
                </a:solidFill>
                <a:uFillTx/>
              </a:defRPr>
            </a:pPr>
            <a:r>
              <a:rPr lang="en-US" sz="4125" smtClean="0">
                <a:solidFill>
                  <a:srgbClr val="FFFFFF"/>
                </a:solidFill>
                <a:latin typeface="Arial"/>
                <a:ea typeface="Arial"/>
                <a:cs typeface="Arial"/>
              </a:rPr>
              <a:t>Title</a:t>
            </a:r>
          </a:p>
        </p:txBody>
      </p:sp>
      <p:sp>
        <p:nvSpPr>
          <p:cNvPr id="3" name="Subtitle 2"/>
          <p:cNvSpPr txBox="1">
            <a:spLocks noGrp="1"/>
          </p:cNvSpPr>
          <p:nvPr>
            <p:ph type="subTitle" idx="4294967295"/>
          </p:nvPr>
        </p:nvSpPr>
        <p:spPr>
          <a:xfrm>
            <a:off x="551575" y="4013274"/>
            <a:ext cx="4827058" cy="1655758"/>
          </a:xfrm>
        </p:spPr>
        <p:txBody>
          <a:bodyPr/>
          <a:lstStyle>
            <a:lvl1pPr marL="0" indent="0">
              <a:spcBef>
                <a:spcPts val="0"/>
              </a:spcBef>
              <a:buNone/>
              <a:defRPr>
                <a:solidFill>
                  <a:srgbClr val="FFFFFF"/>
                </a:solidFill>
              </a:defRPr>
            </a:lvl1pPr>
            <a:lvl2pPr marL="0" lvl="0" indent="0">
              <a:lnSpc>
                <a:spcPts val="2550"/>
              </a:lnSpc>
              <a:spcBef>
                <a:spcPts val="0"/>
              </a:spcBef>
              <a:buNone/>
              <a:defRPr sz="2100">
                <a:solidFill>
                  <a:srgbClr val="FFFFFF"/>
                </a:solidFill>
              </a:defRPr>
            </a:lvl2pPr>
          </a:lstStyle>
          <a:p>
            <a:pPr lvl="0"/>
            <a:r>
              <a:rPr lang="en-US" smtClean="0"/>
              <a:t>Click to edit Master subtitle style</a:t>
            </a:r>
            <a:endParaRPr lang="en-US"/>
          </a:p>
        </p:txBody>
      </p:sp>
    </p:spTree>
    <p:extLst>
      <p:ext uri="{BB962C8B-B14F-4D97-AF65-F5344CB8AC3E}">
        <p14:creationId xmlns:p14="http://schemas.microsoft.com/office/powerpoint/2010/main" val="4228886816"/>
      </p:ext>
    </p:extLst>
  </p:cSld>
  <p:clrMapOvr>
    <a:masterClrMapping/>
  </p:clrMapOvr>
  <p:transition spd="med">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Slide (Gree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51575" y="1267094"/>
            <a:ext cx="4827058" cy="2399449"/>
          </a:xfrm>
        </p:spPr>
        <p:txBody>
          <a:bodyPr anchor="b"/>
          <a:lstStyle>
            <a:lvl1pPr>
              <a:lnSpc>
                <a:spcPct val="100000"/>
              </a:lnSpc>
              <a:defRPr sz="4125">
                <a:solidFill>
                  <a:srgbClr val="82C341"/>
                </a:solidFill>
              </a:defRPr>
            </a:lvl1pPr>
          </a:lstStyle>
          <a:p>
            <a:pPr lvl="0"/>
            <a:r>
              <a:rPr lang="en-US" smtClean="0"/>
              <a:t>Click to edit Master title style</a:t>
            </a:r>
            <a:endParaRPr lang="en-US"/>
          </a:p>
        </p:txBody>
      </p:sp>
      <p:sp>
        <p:nvSpPr>
          <p:cNvPr id="3" name="Subtitle 2"/>
          <p:cNvSpPr txBox="1">
            <a:spLocks noGrp="1"/>
          </p:cNvSpPr>
          <p:nvPr>
            <p:ph type="subTitle" idx="4294967295"/>
          </p:nvPr>
        </p:nvSpPr>
        <p:spPr>
          <a:xfrm>
            <a:off x="551575" y="4013274"/>
            <a:ext cx="4827058" cy="1655758"/>
          </a:xfrm>
        </p:spPr>
        <p:txBody>
          <a:bodyPr/>
          <a:lstStyle>
            <a:lvl1pPr marL="0" indent="0">
              <a:buNone/>
              <a:defRPr sz="1800">
                <a:solidFill>
                  <a:srgbClr val="7F7F7F"/>
                </a:solidFill>
              </a:defRPr>
            </a:lvl1pPr>
          </a:lstStyle>
          <a:p>
            <a:pPr lvl="0"/>
            <a:r>
              <a:rPr lang="en-US" smtClean="0"/>
              <a:t>Click to edit Master subtitle style</a:t>
            </a:r>
            <a:endParaRPr lang="en-US"/>
          </a:p>
        </p:txBody>
      </p:sp>
    </p:spTree>
    <p:extLst>
      <p:ext uri="{BB962C8B-B14F-4D97-AF65-F5344CB8AC3E}">
        <p14:creationId xmlns:p14="http://schemas.microsoft.com/office/powerpoint/2010/main" val="2779379171"/>
      </p:ext>
    </p:extLst>
  </p:cSld>
  <p:clrMapOvr>
    <a:masterClrMapping/>
  </p:clrMapOvr>
  <p:transition spd="med">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82C341"/>
                </a:solidFill>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spcBef>
                <a:spcPts val="1500"/>
              </a:spcBef>
              <a:buClr>
                <a:srgbClr val="82C341"/>
              </a:buClr>
              <a:defRPr/>
            </a:lvl1pPr>
            <a:lvl2pPr>
              <a:buClr>
                <a:srgbClr val="82C341"/>
              </a:buClr>
              <a:defRPr/>
            </a:lvl2pPr>
            <a:lvl3pPr>
              <a:buClr>
                <a:srgbClr val="82C341"/>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56440380"/>
      </p:ext>
    </p:extLst>
  </p:cSld>
  <p:clrMapOvr>
    <a:masterClrMapping/>
  </p:clrMapOvr>
  <p:transition spd="med">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Gree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82C341"/>
                </a:solidFill>
              </a:defRPr>
            </a:lvl1pPr>
          </a:lstStyle>
          <a:p>
            <a:pPr lvl="0"/>
            <a:r>
              <a:rPr lang="en-US" smtClean="0"/>
              <a:t>Click to edit Master title style</a:t>
            </a:r>
            <a:endParaRPr lang="en-US"/>
          </a:p>
        </p:txBody>
      </p:sp>
      <p:sp>
        <p:nvSpPr>
          <p:cNvPr id="3" name="Content Placeholder 2"/>
          <p:cNvSpPr txBox="1">
            <a:spLocks noGrp="1"/>
          </p:cNvSpPr>
          <p:nvPr>
            <p:ph idx="4294967295"/>
          </p:nvPr>
        </p:nvSpPr>
        <p:spPr>
          <a:xfrm>
            <a:off x="628653" y="1959851"/>
            <a:ext cx="3886202" cy="4351336"/>
          </a:xfrm>
        </p:spPr>
        <p:txBody>
          <a:bodyPr/>
          <a:lstStyle>
            <a:lvl1pPr>
              <a:buClr>
                <a:srgbClr val="82C341"/>
              </a:buClr>
              <a:defRPr/>
            </a:lvl1pPr>
            <a:lvl2pPr>
              <a:buClr>
                <a:srgbClr val="82C341"/>
              </a:buClr>
              <a:defRPr/>
            </a:lvl2pPr>
            <a:lvl3pPr>
              <a:buClr>
                <a:srgbClr val="82C341"/>
              </a:buClr>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txBox="1">
            <a:spLocks noGrp="1"/>
          </p:cNvSpPr>
          <p:nvPr>
            <p:ph idx="4294967295"/>
          </p:nvPr>
        </p:nvSpPr>
        <p:spPr>
          <a:xfrm>
            <a:off x="4629151" y="1959851"/>
            <a:ext cx="3886202" cy="4351336"/>
          </a:xfrm>
        </p:spPr>
        <p:txBody>
          <a:bodyPr/>
          <a:lstStyle>
            <a:lvl1pPr>
              <a:buClr>
                <a:srgbClr val="82C341"/>
              </a:buClr>
              <a:defRPr/>
            </a:lvl1pPr>
            <a:lvl2pPr>
              <a:buClr>
                <a:srgbClr val="82C341"/>
              </a:buClr>
              <a:defRPr/>
            </a:lvl2pPr>
            <a:lvl3pPr>
              <a:buClr>
                <a:srgbClr val="82C341"/>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95736841"/>
      </p:ext>
    </p:extLst>
  </p:cSld>
  <p:clrMapOvr>
    <a:masterClrMapping/>
  </p:clrMapOvr>
  <p:transition spd="med">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Gree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82C341"/>
                </a:solidFill>
              </a:defRPr>
            </a:lvl1pPr>
          </a:lstStyle>
          <a:p>
            <a:pPr lvl="0"/>
            <a:r>
              <a:rPr lang="en-US" smtClean="0"/>
              <a:t>Click to edit Master title style</a:t>
            </a:r>
            <a:endParaRPr lang="en-US"/>
          </a:p>
        </p:txBody>
      </p:sp>
    </p:spTree>
    <p:extLst>
      <p:ext uri="{BB962C8B-B14F-4D97-AF65-F5344CB8AC3E}">
        <p14:creationId xmlns:p14="http://schemas.microsoft.com/office/powerpoint/2010/main" val="1755886474"/>
      </p:ext>
    </p:extLst>
  </p:cSld>
  <p:clrMapOvr>
    <a:masterClrMapping/>
  </p:clrMapOvr>
  <p:transition spd="med">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Green)">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758287"/>
      </p:ext>
    </p:extLst>
  </p:cSld>
  <p:clrMapOvr>
    <a:masterClrMapping/>
  </p:clrMapOvr>
  <p:transition spd="med">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4B9F0-877D-4897-90A1-932BFBA05EC3}"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4154986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Lilac)">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551575" y="1267094"/>
            <a:ext cx="5435054" cy="2399449"/>
          </a:xfrm>
          <a:prstGeom prst="rect">
            <a:avLst/>
          </a:prstGeom>
          <a:noFill/>
          <a:ln cap="flat">
            <a:noFill/>
          </a:ln>
        </p:spPr>
        <p:txBody>
          <a:bodyPr vert="horz" wrap="square" lIns="0" tIns="0" rIns="0" bIns="0" anchor="b" anchorCtr="0" compatLnSpc="1">
            <a:noAutofit/>
          </a:bodyPr>
          <a:lstStyle/>
          <a:p>
            <a:pPr>
              <a:defRPr sz="1800" b="0" i="0" u="none" strike="noStrike" kern="0" cap="none" spc="0" baseline="0">
                <a:solidFill>
                  <a:srgbClr val="000000"/>
                </a:solidFill>
                <a:uFillTx/>
              </a:defRPr>
            </a:pPr>
            <a:r>
              <a:rPr lang="en-US" sz="4125" smtClean="0">
                <a:solidFill>
                  <a:srgbClr val="FFFFFF"/>
                </a:solidFill>
                <a:latin typeface="Arial"/>
                <a:ea typeface="Arial"/>
                <a:cs typeface="Arial"/>
              </a:rPr>
              <a:t>Title</a:t>
            </a:r>
          </a:p>
        </p:txBody>
      </p:sp>
      <p:sp>
        <p:nvSpPr>
          <p:cNvPr id="3" name="Subtitle 2"/>
          <p:cNvSpPr txBox="1">
            <a:spLocks noGrp="1"/>
          </p:cNvSpPr>
          <p:nvPr>
            <p:ph type="subTitle" idx="4294967295"/>
          </p:nvPr>
        </p:nvSpPr>
        <p:spPr>
          <a:xfrm>
            <a:off x="551575" y="4013274"/>
            <a:ext cx="4827058" cy="1655758"/>
          </a:xfrm>
        </p:spPr>
        <p:txBody>
          <a:bodyPr/>
          <a:lstStyle>
            <a:lvl1pPr marL="0" indent="0">
              <a:spcBef>
                <a:spcPts val="0"/>
              </a:spcBef>
              <a:buNone/>
              <a:defRPr>
                <a:solidFill>
                  <a:srgbClr val="FFFFFF"/>
                </a:solidFill>
              </a:defRPr>
            </a:lvl1pPr>
            <a:lvl2pPr marL="0" lvl="0" indent="0">
              <a:lnSpc>
                <a:spcPts val="2550"/>
              </a:lnSpc>
              <a:spcBef>
                <a:spcPts val="0"/>
              </a:spcBef>
              <a:buNone/>
              <a:defRPr sz="2100">
                <a:solidFill>
                  <a:srgbClr val="FFFFFF"/>
                </a:solidFill>
              </a:defRPr>
            </a:lvl2pPr>
          </a:lstStyle>
          <a:p>
            <a:pPr lvl="0"/>
            <a:r>
              <a:rPr lang="en-US" smtClean="0"/>
              <a:t>Click to edit Master subtitle style</a:t>
            </a:r>
            <a:endParaRPr lang="en-US"/>
          </a:p>
        </p:txBody>
      </p:sp>
      <p:sp>
        <p:nvSpPr>
          <p:cNvPr id="4" name="Subtitle 2"/>
          <p:cNvSpPr txBox="1"/>
          <p:nvPr/>
        </p:nvSpPr>
        <p:spPr>
          <a:xfrm>
            <a:off x="551575" y="6015755"/>
            <a:ext cx="4442111" cy="670968"/>
          </a:xfrm>
          <a:prstGeom prst="rect">
            <a:avLst/>
          </a:prstGeom>
          <a:noFill/>
          <a:ln cap="flat">
            <a:noFill/>
          </a:ln>
        </p:spPr>
        <p:txBody>
          <a:bodyPr vert="horz" wrap="square" lIns="0" tIns="0" rIns="0" bIns="0" anchor="t" anchorCtr="0" compatLnSpc="1">
            <a:noAutofit/>
          </a:bodyPr>
          <a:lstStyle/>
          <a:p>
            <a:pPr>
              <a:defRPr sz="1800" b="0" i="0" u="none" strike="noStrike" kern="0" cap="none" spc="0" baseline="0">
                <a:solidFill>
                  <a:srgbClr val="000000"/>
                </a:solidFill>
                <a:uFillTx/>
              </a:defRPr>
            </a:pPr>
            <a:r>
              <a:rPr lang="en-US" sz="1350" smtClean="0">
                <a:solidFill>
                  <a:srgbClr val="FFFFFF"/>
                </a:solidFill>
                <a:latin typeface="Arial"/>
                <a:ea typeface="Arial"/>
                <a:cs typeface="Arial"/>
              </a:rPr>
              <a:t>Sutter Health Management Symposium </a:t>
            </a:r>
          </a:p>
          <a:p>
            <a:pPr>
              <a:defRPr sz="1800" b="0" i="0" u="none" strike="noStrike" kern="0" cap="none" spc="0" baseline="0">
                <a:solidFill>
                  <a:srgbClr val="000000"/>
                </a:solidFill>
                <a:uFillTx/>
              </a:defRPr>
            </a:pPr>
            <a:r>
              <a:rPr lang="en-US" sz="1350" smtClean="0">
                <a:solidFill>
                  <a:srgbClr val="FFFFFF"/>
                </a:solidFill>
                <a:latin typeface="Arial"/>
                <a:ea typeface="Arial"/>
                <a:cs typeface="Arial"/>
              </a:rPr>
              <a:t>March 19</a:t>
            </a:r>
            <a:r>
              <a:rPr lang="en-US" sz="1350" baseline="30000" smtClean="0">
                <a:solidFill>
                  <a:srgbClr val="FFFFFF"/>
                </a:solidFill>
                <a:latin typeface="Arial"/>
                <a:ea typeface="Arial"/>
                <a:cs typeface="Arial"/>
              </a:rPr>
              <a:t>th</a:t>
            </a:r>
            <a:r>
              <a:rPr lang="en-US" sz="1350" smtClean="0">
                <a:solidFill>
                  <a:srgbClr val="FFFFFF"/>
                </a:solidFill>
                <a:latin typeface="Arial"/>
                <a:ea typeface="Arial"/>
                <a:cs typeface="Arial"/>
              </a:rPr>
              <a:t> &amp; 20</a:t>
            </a:r>
            <a:r>
              <a:rPr lang="en-US" sz="1350" baseline="30000" smtClean="0">
                <a:solidFill>
                  <a:srgbClr val="FFFFFF"/>
                </a:solidFill>
                <a:latin typeface="Arial"/>
                <a:ea typeface="Arial"/>
                <a:cs typeface="Arial"/>
              </a:rPr>
              <a:t>th</a:t>
            </a:r>
            <a:r>
              <a:rPr lang="en-US" sz="1350" smtClean="0">
                <a:solidFill>
                  <a:srgbClr val="FFFFFF"/>
                </a:solidFill>
                <a:latin typeface="Arial"/>
                <a:ea typeface="Arial"/>
                <a:cs typeface="Arial"/>
              </a:rPr>
              <a:t>, 2018</a:t>
            </a:r>
          </a:p>
        </p:txBody>
      </p:sp>
    </p:spTree>
    <p:extLst>
      <p:ext uri="{BB962C8B-B14F-4D97-AF65-F5344CB8AC3E}">
        <p14:creationId xmlns:p14="http://schemas.microsoft.com/office/powerpoint/2010/main" val="640607977"/>
      </p:ext>
    </p:extLst>
  </p:cSld>
  <p:clrMapOvr>
    <a:masterClrMapping/>
  </p:clrMapOvr>
  <p:transition spd="med">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Slide (Lilac)">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51575" y="1267094"/>
            <a:ext cx="4827058" cy="2399449"/>
          </a:xfrm>
        </p:spPr>
        <p:txBody>
          <a:bodyPr anchor="b"/>
          <a:lstStyle>
            <a:lvl1pPr>
              <a:lnSpc>
                <a:spcPct val="100000"/>
              </a:lnSpc>
              <a:defRPr sz="4125">
                <a:solidFill>
                  <a:srgbClr val="A87BB6"/>
                </a:solidFill>
              </a:defRPr>
            </a:lvl1pPr>
          </a:lstStyle>
          <a:p>
            <a:pPr lvl="0"/>
            <a:r>
              <a:rPr lang="en-US" smtClean="0"/>
              <a:t>Click to edit Master title style</a:t>
            </a:r>
            <a:endParaRPr lang="en-US"/>
          </a:p>
        </p:txBody>
      </p:sp>
      <p:sp>
        <p:nvSpPr>
          <p:cNvPr id="3" name="Subtitle 2"/>
          <p:cNvSpPr txBox="1">
            <a:spLocks noGrp="1"/>
          </p:cNvSpPr>
          <p:nvPr>
            <p:ph type="subTitle" idx="4294967295"/>
          </p:nvPr>
        </p:nvSpPr>
        <p:spPr>
          <a:xfrm>
            <a:off x="551575" y="4013274"/>
            <a:ext cx="4827058" cy="1655758"/>
          </a:xfrm>
        </p:spPr>
        <p:txBody>
          <a:bodyPr/>
          <a:lstStyle>
            <a:lvl1pPr marL="0" indent="0">
              <a:buNone/>
              <a:defRPr sz="1800">
                <a:solidFill>
                  <a:srgbClr val="7F7F7F"/>
                </a:solidFill>
              </a:defRPr>
            </a:lvl1pPr>
          </a:lstStyle>
          <a:p>
            <a:pPr lvl="0"/>
            <a:r>
              <a:rPr lang="en-US" smtClean="0"/>
              <a:t>Click to edit Master subtitle style</a:t>
            </a:r>
            <a:endParaRPr lang="en-US"/>
          </a:p>
        </p:txBody>
      </p:sp>
    </p:spTree>
    <p:extLst>
      <p:ext uri="{BB962C8B-B14F-4D97-AF65-F5344CB8AC3E}">
        <p14:creationId xmlns:p14="http://schemas.microsoft.com/office/powerpoint/2010/main" val="4166280684"/>
      </p:ext>
    </p:extLst>
  </p:cSld>
  <p:clrMapOvr>
    <a:masterClrMapping/>
  </p:clrMapOvr>
  <p:transition spd="med">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Lilac)">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A87BB6"/>
                </a:solidFill>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spcBef>
                <a:spcPts val="1500"/>
              </a:spcBef>
              <a:buClr>
                <a:srgbClr val="A87BB6"/>
              </a:buClr>
              <a:defRPr/>
            </a:lvl1pPr>
            <a:lvl2pPr>
              <a:buClr>
                <a:srgbClr val="A87BB6"/>
              </a:buClr>
              <a:defRPr/>
            </a:lvl2pPr>
            <a:lvl3pPr>
              <a:buClr>
                <a:srgbClr val="A87BB6"/>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28834490"/>
      </p:ext>
    </p:extLst>
  </p:cSld>
  <p:clrMapOvr>
    <a:masterClrMapping/>
  </p:clrMapOvr>
  <p:transition spd="med">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Lilac)">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A87BB6"/>
                </a:solidFill>
              </a:defRPr>
            </a:lvl1pPr>
          </a:lstStyle>
          <a:p>
            <a:pPr lvl="0"/>
            <a:r>
              <a:rPr lang="en-US" smtClean="0"/>
              <a:t>Click to edit Master title style</a:t>
            </a:r>
            <a:endParaRPr lang="en-US"/>
          </a:p>
        </p:txBody>
      </p:sp>
      <p:sp>
        <p:nvSpPr>
          <p:cNvPr id="3" name="Content Placeholder 2"/>
          <p:cNvSpPr txBox="1">
            <a:spLocks noGrp="1"/>
          </p:cNvSpPr>
          <p:nvPr>
            <p:ph idx="4294967295"/>
          </p:nvPr>
        </p:nvSpPr>
        <p:spPr>
          <a:xfrm>
            <a:off x="628653" y="1959851"/>
            <a:ext cx="3886202" cy="4351336"/>
          </a:xfrm>
        </p:spPr>
        <p:txBody>
          <a:bodyPr/>
          <a:lstStyle>
            <a:lvl1pPr>
              <a:buClr>
                <a:srgbClr val="A87BB6"/>
              </a:buClr>
              <a:defRPr/>
            </a:lvl1pPr>
            <a:lvl2pPr>
              <a:buClr>
                <a:srgbClr val="A87BB6"/>
              </a:buClr>
              <a:defRPr/>
            </a:lvl2pPr>
            <a:lvl3pPr>
              <a:buClr>
                <a:srgbClr val="A87BB6"/>
              </a:buClr>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txBox="1">
            <a:spLocks noGrp="1"/>
          </p:cNvSpPr>
          <p:nvPr>
            <p:ph idx="4294967295"/>
          </p:nvPr>
        </p:nvSpPr>
        <p:spPr>
          <a:xfrm>
            <a:off x="4629151" y="1959851"/>
            <a:ext cx="3886202" cy="4351336"/>
          </a:xfrm>
        </p:spPr>
        <p:txBody>
          <a:bodyPr/>
          <a:lstStyle>
            <a:lvl1pPr>
              <a:buClr>
                <a:srgbClr val="A87BB6"/>
              </a:buClr>
              <a:defRPr/>
            </a:lvl1pPr>
            <a:lvl2pPr>
              <a:buClr>
                <a:srgbClr val="A87BB6"/>
              </a:buClr>
              <a:defRPr/>
            </a:lvl2pPr>
            <a:lvl3pPr>
              <a:buClr>
                <a:srgbClr val="A87BB6"/>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14323609"/>
      </p:ext>
    </p:extLst>
  </p:cSld>
  <p:clrMapOvr>
    <a:masterClrMapping/>
  </p:clrMapOvr>
  <p:transition spd="med">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Lilac)">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solidFill>
                  <a:srgbClr val="A87BB6"/>
                </a:solidFill>
              </a:defRPr>
            </a:lvl1pPr>
          </a:lstStyle>
          <a:p>
            <a:pPr lvl="0"/>
            <a:r>
              <a:rPr lang="en-US" smtClean="0"/>
              <a:t>Click to edit Master title style</a:t>
            </a:r>
            <a:endParaRPr lang="en-US"/>
          </a:p>
        </p:txBody>
      </p:sp>
    </p:spTree>
    <p:extLst>
      <p:ext uri="{BB962C8B-B14F-4D97-AF65-F5344CB8AC3E}">
        <p14:creationId xmlns:p14="http://schemas.microsoft.com/office/powerpoint/2010/main" val="1566040713"/>
      </p:ext>
    </p:extLst>
  </p:cSld>
  <p:clrMapOvr>
    <a:masterClrMapping/>
  </p:clrMapOvr>
  <p:transition spd="med">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Lilac)">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867450"/>
      </p:ext>
    </p:extLst>
  </p:cSld>
  <p:clrMapOvr>
    <a:masterClrMapping/>
  </p:clrMapOvr>
  <p:transition spd="med">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Shape 38"/>
          <p:cNvSpPr txBox="1">
            <a:spLocks noGrp="1"/>
          </p:cNvSpPr>
          <p:nvPr>
            <p:ph type="title"/>
          </p:nvPr>
        </p:nvSpPr>
        <p:spPr>
          <a:xfrm>
            <a:off x="596899" y="1253067"/>
            <a:ext cx="8134349" cy="4148669"/>
          </a:xfrm>
        </p:spPr>
        <p:txBody>
          <a:bodyPr>
            <a:normAutofit/>
          </a:bodyPr>
          <a:lstStyle>
            <a:lvl1pPr marL="114295" indent="-114295">
              <a:tabLst>
                <a:tab pos="114295" algn="l"/>
              </a:tabLst>
              <a:defRPr sz="3200"/>
            </a:lvl1pPr>
          </a:lstStyle>
          <a:p>
            <a:pPr lvl="0"/>
            <a:r>
              <a:rPr lang="en-US" smtClean="0"/>
              <a:t>Click to edit Master title style</a:t>
            </a:r>
            <a:endParaRPr lang="en-US"/>
          </a:p>
        </p:txBody>
      </p:sp>
    </p:spTree>
    <p:extLst>
      <p:ext uri="{BB962C8B-B14F-4D97-AF65-F5344CB8AC3E}">
        <p14:creationId xmlns:p14="http://schemas.microsoft.com/office/powerpoint/2010/main" val="397683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sz="2375"/>
            </a:lvl1pPr>
          </a:lstStyle>
          <a:p>
            <a:pPr lvl="0"/>
            <a:r>
              <a:rPr lang="en-US" smtClean="0"/>
              <a:t>Click to edit Master title style</a:t>
            </a:r>
            <a:endParaRPr lang="en-US"/>
          </a:p>
        </p:txBody>
      </p:sp>
      <p:sp>
        <p:nvSpPr>
          <p:cNvPr id="3" name="Slide Number Placeholder 2"/>
          <p:cNvSpPr txBox="1">
            <a:spLocks noGrp="1"/>
          </p:cNvSpPr>
          <p:nvPr>
            <p:ph type="sldNum" sz="quarter" idx="8"/>
          </p:nvPr>
        </p:nvSpPr>
        <p:spPr>
          <a:xfrm>
            <a:off x="6458151" y="6356617"/>
            <a:ext cx="2056803" cy="365129"/>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fld id="{F37AC770-6983-9248-8334-88C60FF9F8EF}" type="slidenum">
              <a:rPr lang="en-US" smtClean="0"/>
              <a:pPr/>
              <a:t>‹#›</a:t>
            </a:fld>
            <a:endParaRPr lang="en-US"/>
          </a:p>
        </p:txBody>
      </p:sp>
    </p:spTree>
    <p:extLst>
      <p:ext uri="{BB962C8B-B14F-4D97-AF65-F5344CB8AC3E}">
        <p14:creationId xmlns:p14="http://schemas.microsoft.com/office/powerpoint/2010/main" val="323214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551575" y="1267094"/>
            <a:ext cx="4827058" cy="2399449"/>
          </a:xfrm>
        </p:spPr>
        <p:txBody>
          <a:bodyPr anchor="b"/>
          <a:lstStyle>
            <a:lvl1pPr>
              <a:lnSpc>
                <a:spcPct val="100000"/>
              </a:lnSpc>
              <a:defRPr sz="4125">
                <a:solidFill>
                  <a:srgbClr val="FFFFFF"/>
                </a:solidFill>
              </a:defRPr>
            </a:lvl1pPr>
          </a:lstStyle>
          <a:p>
            <a:pPr lvl="0"/>
            <a:r>
              <a:rPr lang="en-US" smtClean="0"/>
              <a:t>Click to edit Master title style</a:t>
            </a:r>
            <a:endParaRPr lang="en-US"/>
          </a:p>
        </p:txBody>
      </p:sp>
      <p:sp>
        <p:nvSpPr>
          <p:cNvPr id="3" name="Subtitle 2"/>
          <p:cNvSpPr txBox="1">
            <a:spLocks noGrp="1"/>
          </p:cNvSpPr>
          <p:nvPr>
            <p:ph type="subTitle" idx="1"/>
          </p:nvPr>
        </p:nvSpPr>
        <p:spPr>
          <a:xfrm>
            <a:off x="551575" y="4013274"/>
            <a:ext cx="4827058" cy="1655758"/>
          </a:xfrm>
        </p:spPr>
        <p:txBody>
          <a:bodyPr/>
          <a:lstStyle>
            <a:lvl1pPr marL="0" indent="0">
              <a:buNone/>
              <a:defRPr sz="1800">
                <a:solidFill>
                  <a:srgbClr val="FFFFFF"/>
                </a:solidFill>
              </a:defRPr>
            </a:lvl1pPr>
          </a:lstStyle>
          <a:p>
            <a:pPr lvl="0"/>
            <a:r>
              <a:rPr lang="en-US" smtClean="0"/>
              <a:t>Click to edit Master subtitle style</a:t>
            </a:r>
            <a:endParaRPr lang="en-US"/>
          </a:p>
        </p:txBody>
      </p:sp>
    </p:spTree>
    <p:extLst>
      <p:ext uri="{BB962C8B-B14F-4D97-AF65-F5344CB8AC3E}">
        <p14:creationId xmlns:p14="http://schemas.microsoft.com/office/powerpoint/2010/main" val="70931687"/>
      </p:ext>
    </p:extLst>
  </p:cSld>
  <p:clrMapOvr>
    <a:masterClrMapping/>
  </p:clrMapOvr>
  <p:transition spd="med">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dirty="0"/>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endParaRPr lang="en-US" dirty="0"/>
          </a:p>
        </p:txBody>
      </p:sp>
      <p:sp>
        <p:nvSpPr>
          <p:cNvPr id="6"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219512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4B9F0-877D-4897-90A1-932BFBA05EC3}"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413597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dirty="0"/>
          </a:p>
        </p:txBody>
      </p:sp>
      <p:sp>
        <p:nvSpPr>
          <p:cNvPr id="8"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fld id="{7615B470-EA63-4A78-9C14-6E761C2ABD45}" type="slidenum">
              <a:rPr lang="en-US" smtClean="0"/>
              <a:pPr/>
              <a:t>‹#›</a:t>
            </a:fld>
            <a:endParaRPr lang="en-US" dirty="0"/>
          </a:p>
        </p:txBody>
      </p:sp>
      <p:sp>
        <p:nvSpPr>
          <p:cNvPr id="9"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fld id="{5A21F02D-B7CD-E34D-B842-AC687CFC0512}" type="datetime4">
              <a:rPr lang="en-US" smtClean="0"/>
              <a:t>July 24, 2019</a:t>
            </a:fld>
            <a:endParaRPr lang="en-US" dirty="0"/>
          </a:p>
        </p:txBody>
      </p:sp>
    </p:spTree>
    <p:extLst>
      <p:ext uri="{BB962C8B-B14F-4D97-AF65-F5344CB8AC3E}">
        <p14:creationId xmlns:p14="http://schemas.microsoft.com/office/powerpoint/2010/main" val="268565117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Teal)">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spcBef>
                <a:spcPts val="150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09434149"/>
      </p:ext>
    </p:extLst>
  </p:cSld>
  <p:clrMapOvr>
    <a:masterClrMapping/>
  </p:clrMapOvr>
  <p:transition spd="med">
    <p:fade/>
  </p:transition>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2">
                    <a:lumMod val="60000"/>
                    <a:lumOff val="40000"/>
                  </a:schemeClr>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342900"/>
            <a:fld id="{74CBEAF9-9E58-4CC8-A6FF-6DD8A58DEEA4}" type="datetimeFigureOut">
              <a:rPr lang="en-US" smtClean="0">
                <a:solidFill>
                  <a:prstClr val="black">
                    <a:tint val="75000"/>
                  </a:prstClr>
                </a:solidFill>
              </a:rPr>
              <a:pPr defTabSz="342900"/>
              <a:t>7/24/2019</a:t>
            </a:fld>
            <a:endParaRPr lang="en-US" dirty="0">
              <a:solidFill>
                <a:srgbClr val="4F81BD">
                  <a:shade val="75000"/>
                </a:srgbClr>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248400"/>
            <a:ext cx="2133600" cy="457200"/>
          </a:xfrm>
          <a:prstGeom prst="rect">
            <a:avLst/>
          </a:prstGeom>
        </p:spPr>
        <p:txBody>
          <a:bodyPr/>
          <a:lstStyle/>
          <a:p>
            <a:fld id="{D15AF6AF-54DC-DB46-9518-735DC586DE5D}" type="slidenum">
              <a:rPr lang="en-US" smtClean="0"/>
              <a:pPr/>
              <a:t>‹#›</a:t>
            </a:fld>
            <a:endParaRPr lang="en-US" dirty="0"/>
          </a:p>
        </p:txBody>
      </p:sp>
    </p:spTree>
    <p:extLst>
      <p:ext uri="{BB962C8B-B14F-4D97-AF65-F5344CB8AC3E}">
        <p14:creationId xmlns:p14="http://schemas.microsoft.com/office/powerpoint/2010/main" val="384415625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59052" y="5883276"/>
            <a:ext cx="2057400" cy="365125"/>
          </a:xfrm>
          <a:prstGeom prst="rect">
            <a:avLst/>
          </a:prstGeom>
        </p:spPr>
        <p:txBody>
          <a:bodyPr/>
          <a:lstStyle/>
          <a:p>
            <a:fld id="{1D816C8E-EB37-4F6B-A23F-F850A6B7F33B}" type="datetimeFigureOut">
              <a:rPr lang="en-US" smtClean="0"/>
              <a:t>7/24/2019</a:t>
            </a:fld>
            <a:endParaRPr lang="en-US"/>
          </a:p>
        </p:txBody>
      </p:sp>
      <p:sp>
        <p:nvSpPr>
          <p:cNvPr id="3" name="Footer Placeholder 2"/>
          <p:cNvSpPr>
            <a:spLocks noGrp="1"/>
          </p:cNvSpPr>
          <p:nvPr>
            <p:ph type="ftr" sz="quarter" idx="11"/>
          </p:nvPr>
        </p:nvSpPr>
        <p:spPr>
          <a:xfrm>
            <a:off x="685346" y="5883276"/>
            <a:ext cx="50046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885509" y="5883276"/>
            <a:ext cx="565159" cy="365125"/>
          </a:xfrm>
          <a:prstGeom prst="rect">
            <a:avLst/>
          </a:prstGeom>
        </p:spPr>
        <p:txBody>
          <a:bodyPr/>
          <a:lstStyle/>
          <a:p>
            <a:fld id="{ABB0E48A-C109-43C1-948C-BBBD301233CE}" type="slidenum">
              <a:rPr lang="en-US" smtClean="0"/>
              <a:t>‹#›</a:t>
            </a:fld>
            <a:endParaRPr lang="en-US"/>
          </a:p>
        </p:txBody>
      </p:sp>
    </p:spTree>
    <p:extLst>
      <p:ext uri="{BB962C8B-B14F-4D97-AF65-F5344CB8AC3E}">
        <p14:creationId xmlns:p14="http://schemas.microsoft.com/office/powerpoint/2010/main" val="267633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B4B9F0-877D-4897-90A1-932BFBA05EC3}"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17251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B4B9F0-877D-4897-90A1-932BFBA05EC3}"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373142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4B9F0-877D-4897-90A1-932BFBA05EC3}"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106345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4B9F0-877D-4897-90A1-932BFBA05EC3}"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1456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4B9F0-877D-4897-90A1-932BFBA05EC3}"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7D672-7F00-495C-B086-F93B938E7982}" type="slidenum">
              <a:rPr lang="en-US" smtClean="0"/>
              <a:t>‹#›</a:t>
            </a:fld>
            <a:endParaRPr lang="en-US"/>
          </a:p>
        </p:txBody>
      </p:sp>
    </p:spTree>
    <p:extLst>
      <p:ext uri="{BB962C8B-B14F-4D97-AF65-F5344CB8AC3E}">
        <p14:creationId xmlns:p14="http://schemas.microsoft.com/office/powerpoint/2010/main" val="234416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jp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4B9F0-877D-4897-90A1-932BFBA05EC3}" type="datetimeFigureOut">
              <a:rPr lang="en-US" smtClean="0"/>
              <a:t>7/24/2019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7D672-7F00-495C-B086-F93B938E7982}" type="slidenum">
              <a:rPr lang="en-US" smtClean="0"/>
              <a:t>‹#›</a:t>
            </a:fld>
            <a:endParaRPr lang="en-US"/>
          </a:p>
        </p:txBody>
      </p:sp>
    </p:spTree>
    <p:extLst>
      <p:ext uri="{BB962C8B-B14F-4D97-AF65-F5344CB8AC3E}">
        <p14:creationId xmlns:p14="http://schemas.microsoft.com/office/powerpoint/2010/main" val="263455027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4"/>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28652" y="662729"/>
            <a:ext cx="7886700" cy="1162184"/>
          </a:xfrm>
          <a:prstGeom prst="rect">
            <a:avLst/>
          </a:prstGeom>
          <a:noFill/>
          <a:ln>
            <a:noFill/>
          </a:ln>
        </p:spPr>
        <p:txBody>
          <a:bodyPr vert="horz" wrap="square" lIns="0" tIns="0" rIns="0" bIns="0" anchor="t" anchorCtr="0" compatLnSpc="1">
            <a:noAutofit/>
          </a:bodyPr>
          <a:lstStyle/>
          <a:p>
            <a:pPr lvl="0"/>
            <a:r>
              <a:rPr lang="en-US" smtClean="0"/>
              <a:t>Click to edit Master title style</a:t>
            </a:r>
            <a:endParaRPr lang="en-US"/>
          </a:p>
        </p:txBody>
      </p:sp>
      <p:sp>
        <p:nvSpPr>
          <p:cNvPr id="3" name="Text Placeholder 2"/>
          <p:cNvSpPr txBox="1">
            <a:spLocks noGrp="1"/>
          </p:cNvSpPr>
          <p:nvPr>
            <p:ph type="body" idx="1"/>
          </p:nvPr>
        </p:nvSpPr>
        <p:spPr>
          <a:xfrm>
            <a:off x="628652" y="1959851"/>
            <a:ext cx="7886700" cy="4351336"/>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351577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2" r:id="rId28"/>
    <p:sldLayoutId id="2147483814" r:id="rId29"/>
    <p:sldLayoutId id="2147483752" r:id="rId30"/>
    <p:sldLayoutId id="2147483815" r:id="rId31"/>
    <p:sldLayoutId id="2147483816" r:id="rId3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685800" rtl="0" eaLnBrk="1" fontAlgn="auto" hangingPunct="1">
        <a:lnSpc>
          <a:spcPct val="90000"/>
        </a:lnSpc>
        <a:spcBef>
          <a:spcPts val="0"/>
        </a:spcBef>
        <a:spcAft>
          <a:spcPts val="0"/>
        </a:spcAft>
        <a:buNone/>
        <a:tabLst/>
        <a:defRPr lang="en-US" sz="2925" b="0" i="0" u="none" strike="noStrike" kern="1200" cap="none" spc="0" baseline="0">
          <a:solidFill>
            <a:srgbClr val="00A9A0"/>
          </a:solidFill>
          <a:uFillTx/>
          <a:latin typeface="Arial"/>
          <a:ea typeface="Arial"/>
          <a:cs typeface="Arial"/>
        </a:defRPr>
      </a:lvl1pPr>
    </p:titleStyle>
    <p:bodyStyle>
      <a:lvl1pPr marL="214313" marR="0" lvl="0" indent="-214313" algn="l" defTabSz="685800" rtl="0" eaLnBrk="1" fontAlgn="auto" hangingPunct="1">
        <a:lnSpc>
          <a:spcPts val="2550"/>
        </a:lnSpc>
        <a:spcBef>
          <a:spcPts val="1125"/>
        </a:spcBef>
        <a:spcAft>
          <a:spcPts val="0"/>
        </a:spcAft>
        <a:buClr>
          <a:srgbClr val="00A9A0"/>
        </a:buClr>
        <a:buSzPct val="100000"/>
        <a:buFont typeface="Arial"/>
        <a:buChar char="•"/>
        <a:tabLst/>
        <a:defRPr lang="en-US" sz="2100" b="0" i="0" u="none" strike="noStrike" kern="1200" cap="none" spc="0" baseline="0">
          <a:solidFill>
            <a:srgbClr val="000000"/>
          </a:solidFill>
          <a:uFillTx/>
          <a:latin typeface="Arial"/>
          <a:ea typeface="Arial"/>
          <a:cs typeface="Arial"/>
        </a:defRPr>
      </a:lvl1pPr>
      <a:lvl2pPr marL="432198" marR="0" lvl="1" indent="-201213" algn="l" defTabSz="685800" rtl="0" eaLnBrk="1" fontAlgn="auto" hangingPunct="1">
        <a:lnSpc>
          <a:spcPts val="2250"/>
        </a:lnSpc>
        <a:spcBef>
          <a:spcPts val="600"/>
        </a:spcBef>
        <a:spcAft>
          <a:spcPts val="0"/>
        </a:spcAft>
        <a:buClr>
          <a:srgbClr val="00A9A0"/>
        </a:buClr>
        <a:buSzPct val="100000"/>
        <a:buFont typeface="Arial"/>
        <a:buChar char="•"/>
        <a:tabLst/>
        <a:defRPr lang="en-US" sz="1800" b="0" i="0" u="none" strike="noStrike" kern="1200" cap="none" spc="0" baseline="0">
          <a:solidFill>
            <a:srgbClr val="000000"/>
          </a:solidFill>
          <a:uFillTx/>
          <a:latin typeface="Arial"/>
          <a:ea typeface="Arial"/>
          <a:cs typeface="Arial"/>
        </a:defRPr>
      </a:lvl2pPr>
      <a:lvl3pPr marL="776284" marR="0" lvl="2" indent="-169070" algn="l" defTabSz="685800" rtl="0" eaLnBrk="1" fontAlgn="auto" hangingPunct="1">
        <a:lnSpc>
          <a:spcPts val="1800"/>
        </a:lnSpc>
        <a:spcBef>
          <a:spcPts val="600"/>
        </a:spcBef>
        <a:spcAft>
          <a:spcPts val="0"/>
        </a:spcAft>
        <a:buClr>
          <a:srgbClr val="00A9A0"/>
        </a:buClr>
        <a:buSzPct val="100000"/>
        <a:buFont typeface="Arial"/>
        <a:buChar char="•"/>
        <a:tabLst/>
        <a:defRPr lang="en-US" sz="1500" b="0" i="0" u="none" strike="noStrike" kern="1200" cap="none" spc="0" baseline="0">
          <a:solidFill>
            <a:srgbClr val="000000"/>
          </a:solidFill>
          <a:uFillTx/>
          <a:latin typeface="Arial"/>
          <a:ea typeface="Arial"/>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bradlec1@sutterhealth.org" TargetMode="Externa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books/NBK425844/"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4827058" cy="2399449"/>
          </a:xfrm>
        </p:spPr>
        <p:txBody>
          <a:bodyPr>
            <a:noAutofit/>
          </a:bodyPr>
          <a:lstStyle/>
          <a:p>
            <a:r>
              <a:rPr lang="en-US" sz="4000" b="1" dirty="0" smtClean="0">
                <a:effectLst>
                  <a:outerShdw blurRad="38100" dist="38100" dir="2700000" algn="tl">
                    <a:srgbClr val="000000">
                      <a:alpha val="43137"/>
                    </a:srgbClr>
                  </a:outerShdw>
                </a:effectLst>
              </a:rPr>
              <a:t>Implementing Disability Access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in Health Care</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Care Providers Understand Culturally </a:t>
            </a:r>
            <a:r>
              <a:rPr lang="en-US" dirty="0"/>
              <a:t>Competent Care</a:t>
            </a:r>
          </a:p>
        </p:txBody>
      </p:sp>
      <p:sp>
        <p:nvSpPr>
          <p:cNvPr id="3" name="Content Placeholder 2"/>
          <p:cNvSpPr>
            <a:spLocks noGrp="1"/>
          </p:cNvSpPr>
          <p:nvPr>
            <p:ph idx="1"/>
          </p:nvPr>
        </p:nvSpPr>
        <p:spPr/>
        <p:txBody>
          <a:bodyPr/>
          <a:lstStyle/>
          <a:p>
            <a:r>
              <a:rPr lang="en-US" dirty="0"/>
              <a:t>C</a:t>
            </a:r>
            <a:r>
              <a:rPr lang="en-US" dirty="0" smtClean="0"/>
              <a:t>ultural </a:t>
            </a:r>
            <a:r>
              <a:rPr lang="en-US" dirty="0"/>
              <a:t>competence </a:t>
            </a:r>
            <a:r>
              <a:rPr lang="en-US" dirty="0" smtClean="0"/>
              <a:t>is the </a:t>
            </a:r>
            <a:r>
              <a:rPr lang="en-US" dirty="0"/>
              <a:t>ability to provide </a:t>
            </a:r>
            <a:r>
              <a:rPr lang="en-US" dirty="0" smtClean="0"/>
              <a:t>effective </a:t>
            </a:r>
            <a:r>
              <a:rPr lang="en-US" dirty="0"/>
              <a:t>care to </a:t>
            </a:r>
            <a:r>
              <a:rPr lang="en-US" dirty="0" smtClean="0"/>
              <a:t>cultural groups</a:t>
            </a:r>
          </a:p>
          <a:p>
            <a:endParaRPr lang="en-US" dirty="0"/>
          </a:p>
          <a:p>
            <a:r>
              <a:rPr lang="en-US" dirty="0" smtClean="0"/>
              <a:t>This </a:t>
            </a:r>
            <a:r>
              <a:rPr lang="en-US" dirty="0"/>
              <a:t>ability rests </a:t>
            </a:r>
            <a:r>
              <a:rPr lang="en-US" dirty="0" smtClean="0"/>
              <a:t>on</a:t>
            </a:r>
          </a:p>
          <a:p>
            <a:pPr lvl="1"/>
            <a:r>
              <a:rPr lang="en-US" dirty="0" smtClean="0"/>
              <a:t>Attitudes </a:t>
            </a:r>
            <a:endParaRPr lang="en-US" dirty="0"/>
          </a:p>
          <a:p>
            <a:pPr lvl="1"/>
            <a:r>
              <a:rPr lang="en-US" dirty="0" smtClean="0"/>
              <a:t>Skills </a:t>
            </a:r>
          </a:p>
          <a:p>
            <a:pPr lvl="1"/>
            <a:r>
              <a:rPr lang="en-US" dirty="0" smtClean="0"/>
              <a:t>Policies </a:t>
            </a:r>
            <a:endParaRPr lang="en-US" dirty="0"/>
          </a:p>
          <a:p>
            <a:pPr lvl="1"/>
            <a:r>
              <a:rPr lang="en-US" dirty="0" smtClean="0"/>
              <a:t>Practices</a:t>
            </a:r>
            <a:endParaRPr lang="en-US" dirty="0"/>
          </a:p>
        </p:txBody>
      </p:sp>
    </p:spTree>
    <p:extLst>
      <p:ext uri="{BB962C8B-B14F-4D97-AF65-F5344CB8AC3E}">
        <p14:creationId xmlns:p14="http://schemas.microsoft.com/office/powerpoint/2010/main" val="18335971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Train about Attitudinal Barriers</a:t>
            </a:r>
          </a:p>
        </p:txBody>
      </p:sp>
      <p:sp>
        <p:nvSpPr>
          <p:cNvPr id="4" name="Content Placeholder 3"/>
          <p:cNvSpPr>
            <a:spLocks noGrp="1"/>
          </p:cNvSpPr>
          <p:nvPr>
            <p:ph idx="1"/>
          </p:nvPr>
        </p:nvSpPr>
        <p:spPr>
          <a:ln w="25400">
            <a:noFill/>
          </a:ln>
        </p:spPr>
        <p:txBody>
          <a:bodyPr/>
          <a:lstStyle/>
          <a:p>
            <a:r>
              <a:rPr lang="en-US" sz="2400" dirty="0"/>
              <a:t>Stereotyping </a:t>
            </a:r>
          </a:p>
          <a:p>
            <a:pPr lvl="1"/>
            <a:r>
              <a:rPr lang="en-US" dirty="0"/>
              <a:t>Assuming poor quality of life or </a:t>
            </a:r>
            <a:endParaRPr lang="en-US" dirty="0" smtClean="0"/>
          </a:p>
          <a:p>
            <a:pPr lvl="1"/>
            <a:r>
              <a:rPr lang="en-US" dirty="0"/>
              <a:t>P</a:t>
            </a:r>
            <a:r>
              <a:rPr lang="en-US" dirty="0" smtClean="0"/>
              <a:t>ersons </a:t>
            </a:r>
            <a:r>
              <a:rPr lang="en-US" dirty="0"/>
              <a:t>with disabilities are unhealthy </a:t>
            </a:r>
            <a:endParaRPr lang="en-US" dirty="0" smtClean="0"/>
          </a:p>
          <a:p>
            <a:pPr marL="230985" lvl="1" indent="0">
              <a:buNone/>
            </a:pPr>
            <a:endParaRPr lang="en-US" dirty="0" smtClean="0"/>
          </a:p>
          <a:p>
            <a:pPr marL="230985" lvl="1" indent="0">
              <a:buNone/>
            </a:pPr>
            <a:endParaRPr lang="en-US" dirty="0" smtClean="0"/>
          </a:p>
          <a:p>
            <a:r>
              <a:rPr lang="en-US" sz="2700" dirty="0" smtClean="0"/>
              <a:t>Stigma</a:t>
            </a:r>
            <a:r>
              <a:rPr lang="en-US" sz="2700" dirty="0"/>
              <a:t>, prejudice, and </a:t>
            </a:r>
            <a:r>
              <a:rPr lang="en-US" sz="2700" dirty="0" smtClean="0"/>
              <a:t>discrimination </a:t>
            </a:r>
          </a:p>
          <a:p>
            <a:pPr lvl="2"/>
            <a:r>
              <a:rPr lang="en-US" dirty="0" smtClean="0"/>
              <a:t>Beliefs that a person with a disability cannot care for themselves</a:t>
            </a:r>
          </a:p>
          <a:p>
            <a:pPr lvl="2"/>
            <a:r>
              <a:rPr lang="en-US" dirty="0" smtClean="0"/>
              <a:t>Disability is a personal tragedy</a:t>
            </a:r>
          </a:p>
          <a:p>
            <a:pPr lvl="2"/>
            <a:r>
              <a:rPr lang="en-US" dirty="0" smtClean="0"/>
              <a:t>Cannot make decisions, or </a:t>
            </a:r>
            <a:endParaRPr lang="en-US" dirty="0"/>
          </a:p>
          <a:p>
            <a:pPr lvl="2"/>
            <a:r>
              <a:rPr lang="en-US" dirty="0"/>
              <a:t>P</a:t>
            </a:r>
            <a:r>
              <a:rPr lang="en-US" dirty="0" smtClean="0"/>
              <a:t>articipate in society</a:t>
            </a:r>
          </a:p>
          <a:p>
            <a:endParaRPr lang="en-US" dirty="0"/>
          </a:p>
        </p:txBody>
      </p:sp>
    </p:spTree>
    <p:extLst>
      <p:ext uri="{BB962C8B-B14F-4D97-AF65-F5344CB8AC3E}">
        <p14:creationId xmlns:p14="http://schemas.microsoft.com/office/powerpoint/2010/main" val="57977870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Train about Attitudinal Barriers</a:t>
            </a:r>
          </a:p>
        </p:txBody>
      </p:sp>
      <p:sp>
        <p:nvSpPr>
          <p:cNvPr id="6" name="Content Placeholder 5"/>
          <p:cNvSpPr>
            <a:spLocks noGrp="1"/>
          </p:cNvSpPr>
          <p:nvPr>
            <p:ph idx="1"/>
          </p:nvPr>
        </p:nvSpPr>
        <p:spPr/>
        <p:txBody>
          <a:bodyPr/>
          <a:lstStyle/>
          <a:p>
            <a:r>
              <a:rPr lang="en-US" sz="2000" dirty="0"/>
              <a:t>The views and beliefs care providers </a:t>
            </a:r>
            <a:r>
              <a:rPr lang="en-US" sz="2000" dirty="0" smtClean="0"/>
              <a:t>can </a:t>
            </a:r>
            <a:r>
              <a:rPr lang="en-US" sz="2000" dirty="0"/>
              <a:t>get in the way of </a:t>
            </a:r>
            <a:r>
              <a:rPr lang="en-US" sz="2000" dirty="0" smtClean="0"/>
              <a:t>care</a:t>
            </a:r>
          </a:p>
          <a:p>
            <a:endParaRPr lang="en-US" sz="2000" dirty="0"/>
          </a:p>
          <a:p>
            <a:r>
              <a:rPr lang="en-US" sz="2000" dirty="0" smtClean="0"/>
              <a:t>Use positive, independent pictures of people with disabilities</a:t>
            </a:r>
          </a:p>
          <a:p>
            <a:endParaRPr lang="en-US" sz="2000" dirty="0"/>
          </a:p>
          <a:p>
            <a:r>
              <a:rPr lang="en-US" sz="2000" dirty="0" smtClean="0"/>
              <a:t>Must work toward the same clinical outcomes</a:t>
            </a:r>
            <a:endParaRPr lang="en-US" sz="2000" dirty="0"/>
          </a:p>
          <a:p>
            <a:pPr lvl="1"/>
            <a:r>
              <a:rPr lang="en-US" sz="1700" dirty="0" smtClean="0"/>
              <a:t>E.g. providers must not examine a patient in a wheelchair because of difficulty in transferring a patient to the examination equipment</a:t>
            </a:r>
          </a:p>
          <a:p>
            <a:pPr lvl="1"/>
            <a:r>
              <a:rPr lang="en-US" sz="1700" dirty="0" smtClean="0"/>
              <a:t>Unless examination does not rely on position of the patient to achieve the outcome—for example blood draw</a:t>
            </a:r>
          </a:p>
          <a:p>
            <a:endParaRPr lang="en-US" sz="2000" dirty="0"/>
          </a:p>
          <a:p>
            <a:endParaRPr lang="en-US" dirty="0"/>
          </a:p>
        </p:txBody>
      </p:sp>
    </p:spTree>
    <p:extLst>
      <p:ext uri="{BB962C8B-B14F-4D97-AF65-F5344CB8AC3E}">
        <p14:creationId xmlns:p14="http://schemas.microsoft.com/office/powerpoint/2010/main" val="161187079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ADA Program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6866147"/>
              </p:ext>
            </p:extLst>
          </p:nvPr>
        </p:nvGraphicFramePr>
        <p:xfrm>
          <a:off x="609600" y="1431925"/>
          <a:ext cx="8382000" cy="542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24520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ADA Program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6091336"/>
              </p:ext>
            </p:extLst>
          </p:nvPr>
        </p:nvGraphicFramePr>
        <p:xfrm>
          <a:off x="609600" y="1431925"/>
          <a:ext cx="8382000" cy="542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70386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8"/>
          </p:nvPr>
        </p:nvSpPr>
        <p:spPr>
          <a:xfrm>
            <a:off x="7994195" y="5674391"/>
            <a:ext cx="709698" cy="273844"/>
          </a:xfrm>
          <a:prstGeom prst="rect">
            <a:avLst/>
          </a:prstGeom>
        </p:spPr>
        <p:txBody>
          <a:bodyPr/>
          <a:lstStyle/>
          <a:p>
            <a:fld id="{F37AC770-6983-9248-8334-88C60FF9F8EF}" type="slidenum">
              <a:rPr lang="en-US" smtClean="0">
                <a:solidFill>
                  <a:prstClr val="black">
                    <a:tint val="75000"/>
                  </a:prstClr>
                </a:solidFill>
              </a:rPr>
              <a:pPr/>
              <a:t>15</a:t>
            </a:fld>
            <a:endParaRPr lang="en-US" dirty="0">
              <a:solidFill>
                <a:prstClr val="black">
                  <a:tint val="75000"/>
                </a:prstClr>
              </a:solidFill>
            </a:endParaRPr>
          </a:p>
        </p:txBody>
      </p:sp>
      <p:sp>
        <p:nvSpPr>
          <p:cNvPr id="6" name="Rectangle 5"/>
          <p:cNvSpPr/>
          <p:nvPr/>
        </p:nvSpPr>
        <p:spPr>
          <a:xfrm>
            <a:off x="1219200" y="1376885"/>
            <a:ext cx="4743450" cy="4670509"/>
          </a:xfrm>
          <a:prstGeom prst="rect">
            <a:avLst/>
          </a:prstGeom>
          <a:ln>
            <a:solidFill>
              <a:schemeClr val="accent6">
                <a:lumMod val="75000"/>
              </a:schemeClr>
            </a:solidFill>
          </a:ln>
          <a:scene3d>
            <a:camera prst="orthographicFront"/>
            <a:lightRig rig="threePt" dir="t"/>
          </a:scene3d>
          <a:sp3d contourW="12700">
            <a:contourClr>
              <a:schemeClr val="bg1"/>
            </a:contourClr>
          </a:sp3d>
        </p:spPr>
        <p:style>
          <a:lnRef idx="3">
            <a:schemeClr val="lt1"/>
          </a:lnRef>
          <a:fillRef idx="1001">
            <a:schemeClr val="dk2"/>
          </a:fillRef>
          <a:effectRef idx="1">
            <a:schemeClr val="accent5"/>
          </a:effectRef>
          <a:fontRef idx="minor">
            <a:schemeClr val="lt1"/>
          </a:fontRef>
        </p:style>
        <p:txBody>
          <a:bodyPr wrap="square" lIns="68580" tIns="34290" rIns="68580" bIns="34290">
            <a:spAutoFit/>
          </a:bodyPr>
          <a:lstStyle/>
          <a:p>
            <a:pPr algn="ctr"/>
            <a:endParaRPr lang="en-US" sz="2700"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a:p>
            <a:pPr algn="ctr"/>
            <a:endParaRPr lang="en-US" sz="27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a:p>
            <a:pPr algn="ctr"/>
            <a:r>
              <a:rPr lang="en-US" sz="2800" b="1" dirty="0">
                <a:ln w="17780" cmpd="sng">
                  <a:noFill/>
                  <a:prstDash val="solid"/>
                  <a:miter lim="800000"/>
                </a:ln>
                <a:solidFill>
                  <a:schemeClr val="bg1"/>
                </a:solidFill>
                <a:cs typeface="Arial" pitchFamily="34" charset="0"/>
              </a:rPr>
              <a:t>The law requires us to  provide the same care to our patients </a:t>
            </a:r>
            <a:endParaRPr lang="en-US" sz="2800" b="1" dirty="0" smtClean="0">
              <a:ln w="17780" cmpd="sng">
                <a:noFill/>
                <a:prstDash val="solid"/>
                <a:miter lim="800000"/>
              </a:ln>
              <a:solidFill>
                <a:schemeClr val="bg1"/>
              </a:solidFill>
              <a:cs typeface="Arial" pitchFamily="34" charset="0"/>
            </a:endParaRPr>
          </a:p>
          <a:p>
            <a:pPr algn="ctr"/>
            <a:endParaRPr lang="en-US" sz="2100" b="1" dirty="0">
              <a:ln w="17780" cmpd="sng">
                <a:noFill/>
                <a:prstDash val="solid"/>
                <a:miter lim="800000"/>
              </a:ln>
              <a:solidFill>
                <a:schemeClr val="bg1"/>
              </a:solidFill>
              <a:cs typeface="Arial" pitchFamily="34" charset="0"/>
            </a:endParaRPr>
          </a:p>
          <a:p>
            <a:pPr algn="ctr"/>
            <a:endParaRPr lang="en-US" sz="2100" b="1" dirty="0">
              <a:ln w="17780" cmpd="sng">
                <a:noFill/>
                <a:prstDash val="solid"/>
                <a:miter lim="800000"/>
              </a:ln>
              <a:solidFill>
                <a:schemeClr val="bg1"/>
              </a:solidFill>
              <a:cs typeface="Arial" pitchFamily="34" charset="0"/>
            </a:endParaRPr>
          </a:p>
          <a:p>
            <a:pPr algn="ctr"/>
            <a:endParaRPr lang="en-US" sz="2100" b="1" dirty="0">
              <a:ln w="17780" cmpd="sng">
                <a:noFill/>
                <a:prstDash val="solid"/>
                <a:miter lim="800000"/>
              </a:ln>
              <a:solidFill>
                <a:schemeClr val="bg1"/>
              </a:solidFill>
              <a:cs typeface="Arial" pitchFamily="34" charset="0"/>
            </a:endParaRPr>
          </a:p>
          <a:p>
            <a:pPr algn="ctr"/>
            <a:endParaRPr lang="en-US" sz="2100" b="1" dirty="0">
              <a:ln w="17780" cmpd="sng">
                <a:noFill/>
                <a:prstDash val="solid"/>
                <a:miter lim="800000"/>
              </a:ln>
              <a:solidFill>
                <a:schemeClr val="bg1"/>
              </a:solidFill>
              <a:cs typeface="Arial" pitchFamily="34" charset="0"/>
            </a:endParaRPr>
          </a:p>
          <a:p>
            <a:pPr algn="ctr"/>
            <a:r>
              <a:rPr lang="en-US" sz="2800" b="1" dirty="0">
                <a:ln w="17780" cmpd="sng">
                  <a:noFill/>
                  <a:prstDash val="solid"/>
                  <a:miter lim="800000"/>
                </a:ln>
                <a:solidFill>
                  <a:schemeClr val="bg1"/>
                </a:solidFill>
                <a:cs typeface="Arial" pitchFamily="34" charset="0"/>
              </a:rPr>
              <a:t>Our policies guide us on how to do </a:t>
            </a:r>
            <a:r>
              <a:rPr lang="en-US" sz="2800" b="1" dirty="0" smtClean="0">
                <a:ln w="17780" cmpd="sng">
                  <a:noFill/>
                  <a:prstDash val="solid"/>
                  <a:miter lim="800000"/>
                </a:ln>
                <a:solidFill>
                  <a:schemeClr val="bg1"/>
                </a:solidFill>
                <a:cs typeface="Arial" pitchFamily="34" charset="0"/>
              </a:rPr>
              <a:t>this</a:t>
            </a:r>
            <a:endParaRPr lang="en-US" sz="32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a:p>
            <a:pPr algn="ctr"/>
            <a:endParaRPr lang="en-US" sz="28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Arial" pitchFamily="34" charset="0"/>
            </a:endParaRPr>
          </a:p>
          <a:p>
            <a:pPr algn="ctr"/>
            <a:endParaRPr lang="en-US" sz="2100" b="1" dirty="0">
              <a:ln w="17780" cmpd="sng">
                <a:noFill/>
                <a:prstDash val="solid"/>
                <a:miter lim="800000"/>
              </a:ln>
              <a:solidFill>
                <a:schemeClr val="bg1"/>
              </a:solidFill>
              <a:cs typeface="Arial" pitchFamily="34" charset="0"/>
            </a:endParaRPr>
          </a:p>
        </p:txBody>
      </p:sp>
      <p:sp>
        <p:nvSpPr>
          <p:cNvPr id="9" name="Down Arrow 8"/>
          <p:cNvSpPr/>
          <p:nvPr/>
        </p:nvSpPr>
        <p:spPr>
          <a:xfrm>
            <a:off x="3390900" y="3330420"/>
            <a:ext cx="400050" cy="763438"/>
          </a:xfrm>
          <a:prstGeom prst="downArrow">
            <a:avLst/>
          </a:prstGeom>
          <a:solidFill>
            <a:srgbClr val="FFC00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17324"/>
              </a:solidFill>
            </a:endParaRPr>
          </a:p>
        </p:txBody>
      </p:sp>
      <p:pic>
        <p:nvPicPr>
          <p:cNvPr id="12" name="Picture 11" descr="vri.jpg"/>
          <p:cNvPicPr>
            <a:picLocks noChangeAspect="1"/>
          </p:cNvPicPr>
          <p:nvPr/>
        </p:nvPicPr>
        <p:blipFill>
          <a:blip r:embed="rId2"/>
          <a:stretch>
            <a:fillRect/>
          </a:stretch>
        </p:blipFill>
        <p:spPr>
          <a:xfrm>
            <a:off x="6512816" y="3780106"/>
            <a:ext cx="1810276" cy="1440180"/>
          </a:xfrm>
          <a:prstGeom prst="rect">
            <a:avLst/>
          </a:prstGeom>
          <a:ln>
            <a:noFill/>
          </a:ln>
          <a:effectLst>
            <a:softEdge rad="112500"/>
          </a:effectLst>
        </p:spPr>
      </p:pic>
      <p:pic>
        <p:nvPicPr>
          <p:cNvPr id="13" name="Picture 12"/>
          <p:cNvPicPr>
            <a:picLocks noChangeAspect="1"/>
          </p:cNvPicPr>
          <p:nvPr/>
        </p:nvPicPr>
        <p:blipFill>
          <a:blip r:embed="rId3"/>
          <a:stretch>
            <a:fillRect/>
          </a:stretch>
        </p:blipFill>
        <p:spPr>
          <a:xfrm>
            <a:off x="6552675" y="2058572"/>
            <a:ext cx="1470828" cy="1713328"/>
          </a:xfrm>
          <a:prstGeom prst="rect">
            <a:avLst/>
          </a:prstGeom>
          <a:ln>
            <a:noFill/>
          </a:ln>
          <a:effectLst>
            <a:softEdge rad="112500"/>
          </a:effectLst>
        </p:spPr>
      </p:pic>
    </p:spTree>
    <p:extLst>
      <p:ext uri="{BB962C8B-B14F-4D97-AF65-F5344CB8AC3E}">
        <p14:creationId xmlns:p14="http://schemas.microsoft.com/office/powerpoint/2010/main" val="244943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Policies Must Incorporate Practices &amp; Procedures for Accessible Care Practices</a:t>
            </a:r>
            <a:endParaRPr lang="en-US" dirty="0"/>
          </a:p>
        </p:txBody>
      </p:sp>
      <p:graphicFrame>
        <p:nvGraphicFramePr>
          <p:cNvPr id="6" name="Diagram 5"/>
          <p:cNvGraphicFramePr/>
          <p:nvPr>
            <p:extLst>
              <p:ext uri="{D42A27DB-BD31-4B8C-83A1-F6EECF244321}">
                <p14:modId xmlns:p14="http://schemas.microsoft.com/office/powerpoint/2010/main" val="4185408260"/>
              </p:ext>
            </p:extLst>
          </p:nvPr>
        </p:nvGraphicFramePr>
        <p:xfrm>
          <a:off x="1428750" y="1905000"/>
          <a:ext cx="6286500" cy="375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04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Specific </a:t>
            </a:r>
            <a:r>
              <a:rPr lang="en-US" dirty="0" smtClean="0"/>
              <a:t>Policy Elements</a:t>
            </a:r>
            <a:r>
              <a:rPr lang="en-US" dirty="0"/>
              <a:t/>
            </a:r>
            <a:br>
              <a:rPr lang="en-US" dirty="0"/>
            </a:br>
            <a:endParaRPr lang="en-US" dirty="0"/>
          </a:p>
        </p:txBody>
      </p:sp>
    </p:spTree>
    <p:extLst>
      <p:ext uri="{BB962C8B-B14F-4D97-AF65-F5344CB8AC3E}">
        <p14:creationId xmlns:p14="http://schemas.microsoft.com/office/powerpoint/2010/main" val="215541119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904780" y="4514848"/>
            <a:ext cx="2857500" cy="1657351"/>
          </a:xfrm>
          <a:prstGeom prst="rect">
            <a:avLst/>
          </a:prstGeom>
          <a:solidFill>
            <a:srgbClr val="008080"/>
          </a:solidFill>
          <a:ln w="9525">
            <a:solidFill>
              <a:schemeClr val="tx1"/>
            </a:solidFill>
            <a:miter lim="800000"/>
            <a:headEnd/>
            <a:tailEnd/>
          </a:ln>
          <a:effectLst/>
        </p:spPr>
        <p:txBody>
          <a:bodyPr wrap="none" anchor="ctr"/>
          <a:lstStyle/>
          <a:p>
            <a:endParaRPr lang="en-US" sz="1350"/>
          </a:p>
        </p:txBody>
      </p:sp>
      <p:sp>
        <p:nvSpPr>
          <p:cNvPr id="3" name="Title 2"/>
          <p:cNvSpPr>
            <a:spLocks noGrp="1"/>
          </p:cNvSpPr>
          <p:nvPr>
            <p:ph type="title"/>
          </p:nvPr>
        </p:nvSpPr>
        <p:spPr/>
        <p:txBody>
          <a:bodyPr/>
          <a:lstStyle/>
          <a:p>
            <a:r>
              <a:rPr lang="en-US" dirty="0"/>
              <a:t>Effective Communication </a:t>
            </a:r>
            <a:r>
              <a:rPr lang="en-US" dirty="0" smtClean="0"/>
              <a:t>Policy</a:t>
            </a:r>
            <a:endParaRPr lang="en-US" dirty="0"/>
          </a:p>
        </p:txBody>
      </p:sp>
      <p:sp>
        <p:nvSpPr>
          <p:cNvPr id="58371" name="Rectangle 3"/>
          <p:cNvSpPr>
            <a:spLocks noGrp="1" noChangeArrowheads="1"/>
          </p:cNvSpPr>
          <p:nvPr>
            <p:ph idx="1"/>
          </p:nvPr>
        </p:nvSpPr>
        <p:spPr/>
        <p:txBody>
          <a:bodyPr/>
          <a:lstStyle/>
          <a:p>
            <a:endParaRPr lang="en-US" dirty="0" smtClean="0"/>
          </a:p>
          <a:p>
            <a:r>
              <a:rPr lang="en-US" dirty="0"/>
              <a:t>C</a:t>
            </a:r>
            <a:r>
              <a:rPr lang="en-US" dirty="0" smtClean="0"/>
              <a:t>ommunication assistance is necessary through auxiliary aids &amp; services or other accommodations 	</a:t>
            </a:r>
            <a:endParaRPr lang="en-US" dirty="0"/>
          </a:p>
        </p:txBody>
      </p:sp>
      <p:sp>
        <p:nvSpPr>
          <p:cNvPr id="191492" name="Rectangle 4"/>
          <p:cNvSpPr>
            <a:spLocks noChangeArrowheads="1"/>
          </p:cNvSpPr>
          <p:nvPr/>
        </p:nvSpPr>
        <p:spPr bwMode="black">
          <a:xfrm>
            <a:off x="1485900" y="1943100"/>
            <a:ext cx="6172200" cy="457200"/>
          </a:xfrm>
          <a:prstGeom prst="rect">
            <a:avLst/>
          </a:prstGeom>
          <a:noFill/>
          <a:ln w="9525">
            <a:noFill/>
            <a:miter lim="800000"/>
            <a:headEnd/>
            <a:tailEnd/>
          </a:ln>
          <a:effectLst>
            <a:outerShdw dist="17961" dir="2700000" algn="ctr" rotWithShape="0">
              <a:schemeClr val="tx1"/>
            </a:outerShdw>
          </a:effectLst>
        </p:spPr>
        <p:txBody>
          <a:bodyPr anchor="ctr"/>
          <a:lstStyle/>
          <a:p>
            <a:pPr>
              <a:lnSpc>
                <a:spcPct val="85000"/>
              </a:lnSpc>
              <a:spcBef>
                <a:spcPct val="0"/>
              </a:spcBef>
            </a:pPr>
            <a:endParaRPr lang="en-US" sz="2100" dirty="0">
              <a:effectLst>
                <a:outerShdw blurRad="38100" dist="38100" dir="2700000" algn="tl">
                  <a:srgbClr val="C0C0C0"/>
                </a:outerShdw>
              </a:effectLst>
              <a:latin typeface="Arial" pitchFamily="34" charset="0"/>
            </a:endParaRPr>
          </a:p>
        </p:txBody>
      </p:sp>
      <p:sp>
        <p:nvSpPr>
          <p:cNvPr id="58373" name="Text Box 5"/>
          <p:cNvSpPr txBox="1">
            <a:spLocks noChangeArrowheads="1"/>
          </p:cNvSpPr>
          <p:nvPr/>
        </p:nvSpPr>
        <p:spPr bwMode="auto">
          <a:xfrm>
            <a:off x="4904780" y="4600485"/>
            <a:ext cx="2628899" cy="1431161"/>
          </a:xfrm>
          <a:prstGeom prst="rect">
            <a:avLst/>
          </a:prstGeom>
          <a:noFill/>
          <a:ln w="9525">
            <a:noFill/>
            <a:miter lim="800000"/>
            <a:headEnd/>
            <a:tailEnd/>
          </a:ln>
          <a:effectLst/>
        </p:spPr>
        <p:txBody>
          <a:bodyPr wrap="square">
            <a:spAutoFit/>
          </a:bodyPr>
          <a:lstStyle/>
          <a:p>
            <a:pPr>
              <a:lnSpc>
                <a:spcPct val="80000"/>
              </a:lnSpc>
              <a:spcBef>
                <a:spcPct val="20000"/>
              </a:spcBef>
              <a:buClr>
                <a:schemeClr val="tx1"/>
              </a:buClr>
              <a:buFont typeface="Wingdings" pitchFamily="2" charset="2"/>
              <a:buNone/>
            </a:pPr>
            <a:r>
              <a:rPr lang="en-US" sz="1500" dirty="0">
                <a:latin typeface="Arial" pitchFamily="34" charset="0"/>
                <a:cs typeface="Arial" pitchFamily="34" charset="0"/>
              </a:rPr>
              <a:t> </a:t>
            </a:r>
            <a:r>
              <a:rPr lang="en-US" sz="1500" dirty="0" smtClean="0">
                <a:solidFill>
                  <a:schemeClr val="bg1"/>
                </a:solidFill>
                <a:latin typeface="Arial" pitchFamily="34" charset="0"/>
                <a:cs typeface="Arial" pitchFamily="34" charset="0"/>
              </a:rPr>
              <a:t>People with Disabilities</a:t>
            </a:r>
          </a:p>
          <a:p>
            <a:pPr>
              <a:lnSpc>
                <a:spcPct val="80000"/>
              </a:lnSpc>
              <a:spcBef>
                <a:spcPct val="20000"/>
              </a:spcBef>
              <a:buClr>
                <a:schemeClr val="tx1"/>
              </a:buClr>
              <a:buFont typeface="Wingdings" pitchFamily="2" charset="2"/>
              <a:buNone/>
            </a:pPr>
            <a:r>
              <a:rPr lang="en-US" sz="1500" b="1" dirty="0" smtClean="0">
                <a:solidFill>
                  <a:schemeClr val="bg1"/>
                </a:solidFill>
                <a:latin typeface="Arial" pitchFamily="34" charset="0"/>
                <a:cs typeface="Arial" pitchFamily="34" charset="0"/>
              </a:rPr>
              <a:t>Deaf</a:t>
            </a:r>
            <a:endParaRPr lang="en-US" sz="1500" b="1" dirty="0">
              <a:solidFill>
                <a:schemeClr val="bg1"/>
              </a:solidFill>
              <a:latin typeface="Arial" pitchFamily="34" charset="0"/>
              <a:cs typeface="Arial" pitchFamily="34" charset="0"/>
            </a:endParaRPr>
          </a:p>
          <a:p>
            <a:pPr>
              <a:lnSpc>
                <a:spcPct val="80000"/>
              </a:lnSpc>
              <a:spcBef>
                <a:spcPct val="20000"/>
              </a:spcBef>
              <a:buClr>
                <a:schemeClr val="tx1"/>
              </a:buClr>
              <a:buFont typeface="Wingdings" pitchFamily="2" charset="2"/>
              <a:buNone/>
            </a:pPr>
            <a:r>
              <a:rPr lang="en-US" sz="1500" b="1" dirty="0">
                <a:solidFill>
                  <a:schemeClr val="bg1"/>
                </a:solidFill>
                <a:latin typeface="Arial" pitchFamily="34" charset="0"/>
                <a:cs typeface="Arial" pitchFamily="34" charset="0"/>
              </a:rPr>
              <a:t> Hard-of-hearing </a:t>
            </a:r>
          </a:p>
          <a:p>
            <a:pPr>
              <a:lnSpc>
                <a:spcPct val="80000"/>
              </a:lnSpc>
              <a:spcBef>
                <a:spcPct val="20000"/>
              </a:spcBef>
              <a:buClr>
                <a:schemeClr val="tx1"/>
              </a:buClr>
              <a:buFont typeface="Wingdings" pitchFamily="2" charset="2"/>
              <a:buNone/>
            </a:pPr>
            <a:r>
              <a:rPr lang="en-US" sz="1500" b="1" dirty="0">
                <a:solidFill>
                  <a:schemeClr val="bg1"/>
                </a:solidFill>
                <a:latin typeface="Arial" pitchFamily="34" charset="0"/>
                <a:cs typeface="Arial" pitchFamily="34" charset="0"/>
              </a:rPr>
              <a:t> Blind or visually impaired</a:t>
            </a:r>
          </a:p>
          <a:p>
            <a:pPr>
              <a:lnSpc>
                <a:spcPct val="80000"/>
              </a:lnSpc>
              <a:spcBef>
                <a:spcPct val="20000"/>
              </a:spcBef>
              <a:buClr>
                <a:schemeClr val="tx1"/>
              </a:buClr>
              <a:buFont typeface="Wingdings" pitchFamily="2" charset="2"/>
              <a:buNone/>
            </a:pPr>
            <a:r>
              <a:rPr lang="en-US" sz="1500" b="1" dirty="0">
                <a:solidFill>
                  <a:schemeClr val="bg1"/>
                </a:solidFill>
                <a:latin typeface="Arial" pitchFamily="34" charset="0"/>
                <a:cs typeface="Arial" pitchFamily="34" charset="0"/>
              </a:rPr>
              <a:t> Cognitive disability </a:t>
            </a:r>
          </a:p>
          <a:p>
            <a:pPr>
              <a:lnSpc>
                <a:spcPct val="80000"/>
              </a:lnSpc>
              <a:spcBef>
                <a:spcPct val="20000"/>
              </a:spcBef>
              <a:buClr>
                <a:schemeClr val="tx1"/>
              </a:buClr>
              <a:buFont typeface="Wingdings" pitchFamily="2" charset="2"/>
              <a:buNone/>
            </a:pPr>
            <a:r>
              <a:rPr lang="en-US" sz="1500" b="1" dirty="0">
                <a:solidFill>
                  <a:schemeClr val="bg1"/>
                </a:solidFill>
                <a:latin typeface="Arial" pitchFamily="34" charset="0"/>
                <a:cs typeface="Arial" pitchFamily="34" charset="0"/>
              </a:rPr>
              <a:t> Speech disability</a:t>
            </a:r>
          </a:p>
        </p:txBody>
      </p:sp>
      <p:sp>
        <p:nvSpPr>
          <p:cNvPr id="58374" name="AutoShape 6"/>
          <p:cNvSpPr>
            <a:spLocks noChangeArrowheads="1"/>
          </p:cNvSpPr>
          <p:nvPr/>
        </p:nvSpPr>
        <p:spPr bwMode="auto">
          <a:xfrm>
            <a:off x="3782020" y="4972049"/>
            <a:ext cx="939200" cy="457200"/>
          </a:xfrm>
          <a:prstGeom prst="leftRightArrow">
            <a:avLst>
              <a:gd name="adj1" fmla="val 50000"/>
              <a:gd name="adj2" fmla="val 32500"/>
            </a:avLst>
          </a:prstGeom>
          <a:solidFill>
            <a:schemeClr val="accent3">
              <a:lumMod val="75000"/>
            </a:schemeClr>
          </a:solidFill>
          <a:ln w="9525">
            <a:solidFill>
              <a:schemeClr val="tx1"/>
            </a:solidFill>
            <a:miter lim="800000"/>
            <a:headEnd/>
            <a:tailEnd/>
          </a:ln>
          <a:effectLst/>
        </p:spPr>
        <p:txBody>
          <a:bodyPr wrap="none" anchor="ctr"/>
          <a:lstStyle/>
          <a:p>
            <a:endParaRPr lang="en-US" sz="1350"/>
          </a:p>
        </p:txBody>
      </p:sp>
      <p:sp>
        <p:nvSpPr>
          <p:cNvPr id="58375" name="Rectangle 7"/>
          <p:cNvSpPr>
            <a:spLocks noChangeArrowheads="1"/>
          </p:cNvSpPr>
          <p:nvPr/>
        </p:nvSpPr>
        <p:spPr bwMode="auto">
          <a:xfrm>
            <a:off x="1202261" y="4617294"/>
            <a:ext cx="2514600" cy="1428750"/>
          </a:xfrm>
          <a:prstGeom prst="rect">
            <a:avLst/>
          </a:prstGeom>
          <a:solidFill>
            <a:srgbClr val="008080"/>
          </a:solidFill>
          <a:ln w="9525">
            <a:solidFill>
              <a:schemeClr val="tx1"/>
            </a:solidFill>
            <a:miter lim="800000"/>
            <a:headEnd/>
            <a:tailEnd/>
          </a:ln>
          <a:effectLst/>
        </p:spPr>
        <p:txBody>
          <a:bodyPr wrap="none" anchor="ctr"/>
          <a:lstStyle/>
          <a:p>
            <a:endParaRPr lang="en-US" sz="1350"/>
          </a:p>
        </p:txBody>
      </p:sp>
      <p:sp>
        <p:nvSpPr>
          <p:cNvPr id="58376" name="Text Box 8"/>
          <p:cNvSpPr txBox="1">
            <a:spLocks noChangeArrowheads="1"/>
          </p:cNvSpPr>
          <p:nvPr/>
        </p:nvSpPr>
        <p:spPr bwMode="auto">
          <a:xfrm>
            <a:off x="1667470" y="4575324"/>
            <a:ext cx="2114550" cy="1015663"/>
          </a:xfrm>
          <a:prstGeom prst="rect">
            <a:avLst/>
          </a:prstGeom>
          <a:noFill/>
          <a:ln w="9525">
            <a:noFill/>
            <a:miter lim="800000"/>
            <a:headEnd/>
            <a:tailEnd/>
          </a:ln>
          <a:effectLst/>
        </p:spPr>
        <p:txBody>
          <a:bodyPr>
            <a:spAutoFit/>
          </a:bodyPr>
          <a:lstStyle/>
          <a:p>
            <a:pPr eaLnBrk="1" hangingPunct="1">
              <a:buClr>
                <a:schemeClr val="tx1"/>
              </a:buClr>
              <a:buFont typeface="Wingdings" pitchFamily="2" charset="2"/>
              <a:buNone/>
            </a:pPr>
            <a:endParaRPr lang="en-US" sz="1500" dirty="0">
              <a:latin typeface="Arial" pitchFamily="34" charset="0"/>
              <a:cs typeface="Arial" pitchFamily="34" charset="0"/>
            </a:endParaRPr>
          </a:p>
          <a:p>
            <a:pPr eaLnBrk="1" hangingPunct="1">
              <a:buClr>
                <a:schemeClr val="tx1"/>
              </a:buClr>
              <a:buFont typeface="Wingdings" pitchFamily="2" charset="2"/>
              <a:buNone/>
            </a:pPr>
            <a:r>
              <a:rPr lang="en-US" sz="1500" b="1" dirty="0">
                <a:solidFill>
                  <a:schemeClr val="bg1"/>
                </a:solidFill>
                <a:latin typeface="Arial" pitchFamily="34" charset="0"/>
                <a:cs typeface="Arial" pitchFamily="34" charset="0"/>
              </a:rPr>
              <a:t>Health Care Providers</a:t>
            </a:r>
          </a:p>
          <a:p>
            <a:pPr algn="l" eaLnBrk="1" hangingPunct="1"/>
            <a:endParaRPr lang="en-US" sz="1500" dirty="0">
              <a:solidFill>
                <a:srgbClr val="FFFF99"/>
              </a:solidFill>
              <a:latin typeface="Arial" pitchFamily="34" charset="0"/>
              <a:cs typeface="Arial" pitchFamily="34" charset="0"/>
            </a:endParaRPr>
          </a:p>
        </p:txBody>
      </p:sp>
    </p:spTree>
    <p:extLst>
      <p:ext uri="{BB962C8B-B14F-4D97-AF65-F5344CB8AC3E}">
        <p14:creationId xmlns:p14="http://schemas.microsoft.com/office/powerpoint/2010/main" val="392121300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Policy</a:t>
            </a:r>
          </a:p>
        </p:txBody>
      </p:sp>
      <p:sp>
        <p:nvSpPr>
          <p:cNvPr id="3" name="Content Placeholder 2"/>
          <p:cNvSpPr>
            <a:spLocks noGrp="1"/>
          </p:cNvSpPr>
          <p:nvPr>
            <p:ph idx="1"/>
          </p:nvPr>
        </p:nvSpPr>
        <p:spPr/>
        <p:txBody>
          <a:bodyPr/>
          <a:lstStyle/>
          <a:p>
            <a:pPr lvl="0"/>
            <a:r>
              <a:rPr lang="en-US" dirty="0"/>
              <a:t>Communication </a:t>
            </a:r>
            <a:r>
              <a:rPr lang="en-US" dirty="0" smtClean="0"/>
              <a:t>policy may be needed for:</a:t>
            </a:r>
          </a:p>
          <a:p>
            <a:pPr lvl="0"/>
            <a:endParaRPr lang="en-US" dirty="0"/>
          </a:p>
          <a:p>
            <a:pPr lvl="1"/>
            <a:r>
              <a:rPr lang="en-US" dirty="0"/>
              <a:t>Difficulty understanding spoken or written language</a:t>
            </a:r>
          </a:p>
          <a:p>
            <a:pPr lvl="1"/>
            <a:r>
              <a:rPr lang="en-US" dirty="0"/>
              <a:t>Difficulty producing speech or verbal or written language</a:t>
            </a:r>
          </a:p>
          <a:p>
            <a:pPr lvl="1"/>
            <a:r>
              <a:rPr lang="en-US" dirty="0"/>
              <a:t>Difficulty hearing (hard of hearing or </a:t>
            </a:r>
            <a:r>
              <a:rPr lang="en-US" dirty="0" smtClean="0"/>
              <a:t>D/deaf)</a:t>
            </a:r>
          </a:p>
          <a:p>
            <a:pPr lvl="1"/>
            <a:r>
              <a:rPr lang="en-US" dirty="0" smtClean="0"/>
              <a:t>Difficulty with vision </a:t>
            </a:r>
            <a:r>
              <a:rPr lang="en-US" dirty="0"/>
              <a:t>or blindness affecting written </a:t>
            </a:r>
            <a:r>
              <a:rPr lang="en-US" dirty="0" smtClean="0"/>
              <a:t>communication</a:t>
            </a:r>
          </a:p>
        </p:txBody>
      </p:sp>
    </p:spTree>
    <p:extLst>
      <p:ext uri="{BB962C8B-B14F-4D97-AF65-F5344CB8AC3E}">
        <p14:creationId xmlns:p14="http://schemas.microsoft.com/office/powerpoint/2010/main" val="294632065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Sutter Health</a:t>
            </a:r>
            <a:endParaRPr lang="en-US" dirty="0"/>
          </a:p>
        </p:txBody>
      </p:sp>
      <p:sp>
        <p:nvSpPr>
          <p:cNvPr id="3" name="Content Placeholder 2"/>
          <p:cNvSpPr>
            <a:spLocks noGrp="1"/>
          </p:cNvSpPr>
          <p:nvPr>
            <p:ph idx="1"/>
          </p:nvPr>
        </p:nvSpPr>
        <p:spPr/>
        <p:txBody>
          <a:bodyPr>
            <a:normAutofit/>
          </a:bodyPr>
          <a:lstStyle/>
          <a:p>
            <a:r>
              <a:rPr lang="en-US" sz="2400" dirty="0" smtClean="0"/>
              <a:t>Large </a:t>
            </a:r>
            <a:r>
              <a:rPr lang="en-US" sz="2400" dirty="0"/>
              <a:t>non-profit health </a:t>
            </a:r>
            <a:r>
              <a:rPr lang="en-US" sz="2400" dirty="0" smtClean="0"/>
              <a:t>system </a:t>
            </a:r>
            <a:r>
              <a:rPr lang="en-US" sz="2400" dirty="0"/>
              <a:t>throughout Northern California</a:t>
            </a:r>
          </a:p>
          <a:p>
            <a:pPr>
              <a:buNone/>
            </a:pPr>
            <a:endParaRPr lang="en-US" sz="2400" dirty="0"/>
          </a:p>
          <a:p>
            <a:pPr lvl="1"/>
            <a:r>
              <a:rPr lang="en-US" dirty="0"/>
              <a:t>L</a:t>
            </a:r>
            <a:r>
              <a:rPr lang="en-US" dirty="0" smtClean="0"/>
              <a:t>arge </a:t>
            </a:r>
            <a:r>
              <a:rPr lang="en-US" dirty="0"/>
              <a:t>and small </a:t>
            </a:r>
            <a:r>
              <a:rPr lang="en-US" dirty="0" smtClean="0"/>
              <a:t>hospitals</a:t>
            </a:r>
          </a:p>
          <a:p>
            <a:pPr lvl="1"/>
            <a:r>
              <a:rPr lang="en-US" dirty="0" smtClean="0"/>
              <a:t>Clinics</a:t>
            </a:r>
          </a:p>
          <a:p>
            <a:pPr lvl="1"/>
            <a:r>
              <a:rPr lang="en-US" dirty="0"/>
              <a:t>P</a:t>
            </a:r>
            <a:r>
              <a:rPr lang="en-US" dirty="0" smtClean="0"/>
              <a:t>hysician networks</a:t>
            </a:r>
          </a:p>
          <a:p>
            <a:pPr lvl="1"/>
            <a:r>
              <a:rPr lang="en-US" dirty="0" smtClean="0"/>
              <a:t>Program </a:t>
            </a:r>
            <a:r>
              <a:rPr lang="en-US" dirty="0"/>
              <a:t>of </a:t>
            </a:r>
            <a:r>
              <a:rPr lang="en-US" dirty="0" smtClean="0"/>
              <a:t>All-Inclusive </a:t>
            </a:r>
            <a:r>
              <a:rPr lang="en-US" dirty="0"/>
              <a:t>Care for the </a:t>
            </a:r>
            <a:r>
              <a:rPr lang="en-US" dirty="0" smtClean="0"/>
              <a:t>Elderly and Care at Home</a:t>
            </a:r>
          </a:p>
          <a:p>
            <a:pPr lvl="1"/>
            <a:r>
              <a:rPr lang="en-US" dirty="0" smtClean="0"/>
              <a:t>Advanced </a:t>
            </a:r>
            <a:r>
              <a:rPr lang="en-US" dirty="0"/>
              <a:t>Illness Management </a:t>
            </a:r>
            <a:r>
              <a:rPr lang="en-US" dirty="0" smtClean="0"/>
              <a:t>program</a:t>
            </a:r>
          </a:p>
          <a:p>
            <a:pPr lvl="1"/>
            <a:endParaRPr lang="en-US" dirty="0"/>
          </a:p>
          <a:p>
            <a:pPr>
              <a:spcBef>
                <a:spcPts val="0"/>
              </a:spcBef>
            </a:pPr>
            <a:r>
              <a:rPr lang="en-US" dirty="0" smtClean="0"/>
              <a:t>Sutter Health support </a:t>
            </a:r>
            <a:r>
              <a:rPr lang="en-US" dirty="0"/>
              <a:t>and learn from the more than 3 million people in their care—nearly 1 percent of the U.S. </a:t>
            </a:r>
            <a:r>
              <a:rPr lang="en-US" dirty="0" smtClean="0"/>
              <a:t>population</a:t>
            </a:r>
            <a:endParaRPr lang="en-US" dirty="0"/>
          </a:p>
        </p:txBody>
      </p:sp>
    </p:spTree>
    <p:extLst>
      <p:ext uri="{BB962C8B-B14F-4D97-AF65-F5344CB8AC3E}">
        <p14:creationId xmlns:p14="http://schemas.microsoft.com/office/powerpoint/2010/main" val="344572279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 Policy</a:t>
            </a:r>
            <a:endParaRPr lang="en-US" dirty="0"/>
          </a:p>
        </p:txBody>
      </p:sp>
      <p:sp>
        <p:nvSpPr>
          <p:cNvPr id="3" name="Content Placeholder 2"/>
          <p:cNvSpPr>
            <a:spLocks noGrp="1"/>
          </p:cNvSpPr>
          <p:nvPr>
            <p:ph idx="1"/>
          </p:nvPr>
        </p:nvSpPr>
        <p:spPr/>
        <p:txBody>
          <a:bodyPr/>
          <a:lstStyle/>
          <a:p>
            <a:r>
              <a:rPr lang="en-US" dirty="0" smtClean="0"/>
              <a:t>Communication must be </a:t>
            </a:r>
            <a:r>
              <a:rPr lang="en-US" b="1" cap="small" dirty="0" smtClean="0">
                <a:solidFill>
                  <a:srgbClr val="008080"/>
                </a:solidFill>
                <a:latin typeface="Arial" panose="020B0604020202020204" pitchFamily="34" charset="0"/>
                <a:cs typeface="Arial" panose="020B0604020202020204" pitchFamily="34" charset="0"/>
              </a:rPr>
              <a:t>effective</a:t>
            </a:r>
            <a:r>
              <a:rPr lang="en-US" dirty="0" smtClean="0"/>
              <a:t> for the person considering the complexity of the communication</a:t>
            </a:r>
          </a:p>
          <a:p>
            <a:endParaRPr lang="en-US" dirty="0"/>
          </a:p>
          <a:p>
            <a:r>
              <a:rPr lang="en-US" dirty="0" smtClean="0"/>
              <a:t>Consult about what will be most effective for the person and the situation</a:t>
            </a:r>
          </a:p>
          <a:p>
            <a:pPr marL="0" indent="0">
              <a:buNone/>
            </a:pPr>
            <a:endParaRPr lang="en-US" dirty="0" smtClean="0"/>
          </a:p>
          <a:p>
            <a:r>
              <a:rPr lang="en-US" dirty="0"/>
              <a:t>C</a:t>
            </a:r>
            <a:r>
              <a:rPr lang="en-US" dirty="0" smtClean="0"/>
              <a:t>ommunication accommodation must be </a:t>
            </a:r>
            <a:r>
              <a:rPr lang="en-US" dirty="0"/>
              <a:t>available at </a:t>
            </a:r>
            <a:r>
              <a:rPr lang="en-US" dirty="0" smtClean="0"/>
              <a:t>the time needed</a:t>
            </a:r>
            <a:endParaRPr lang="en-US" dirty="0"/>
          </a:p>
        </p:txBody>
      </p:sp>
      <p:sp>
        <p:nvSpPr>
          <p:cNvPr id="4" name="Slide Number Placeholder 3"/>
          <p:cNvSpPr>
            <a:spLocks noGrp="1"/>
          </p:cNvSpPr>
          <p:nvPr>
            <p:ph type="sldNum" sz="quarter" idx="4294967295"/>
          </p:nvPr>
        </p:nvSpPr>
        <p:spPr>
          <a:xfrm>
            <a:off x="7996238" y="6356350"/>
            <a:ext cx="1147762" cy="365125"/>
          </a:xfrm>
          <a:prstGeom prst="rect">
            <a:avLst/>
          </a:prstGeom>
        </p:spPr>
        <p:txBody>
          <a:bodyPr/>
          <a:lstStyle/>
          <a:p>
            <a:endParaRPr lang="en-US" dirty="0"/>
          </a:p>
        </p:txBody>
      </p:sp>
    </p:spTree>
    <p:extLst>
      <p:ext uri="{BB962C8B-B14F-4D97-AF65-F5344CB8AC3E}">
        <p14:creationId xmlns:p14="http://schemas.microsoft.com/office/powerpoint/2010/main" val="139811864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Policy</a:t>
            </a:r>
          </a:p>
        </p:txBody>
      </p:sp>
      <p:sp>
        <p:nvSpPr>
          <p:cNvPr id="3" name="Content Placeholder 2"/>
          <p:cNvSpPr>
            <a:spLocks noGrp="1"/>
          </p:cNvSpPr>
          <p:nvPr>
            <p:ph idx="1"/>
          </p:nvPr>
        </p:nvSpPr>
        <p:spPr/>
        <p:txBody>
          <a:bodyPr/>
          <a:lstStyle/>
          <a:p>
            <a:r>
              <a:rPr lang="en-US" dirty="0" smtClean="0"/>
              <a:t>Include practical considerations and contact information</a:t>
            </a:r>
          </a:p>
          <a:p>
            <a:endParaRPr lang="en-US" dirty="0" smtClean="0"/>
          </a:p>
          <a:p>
            <a:r>
              <a:rPr lang="en-US" dirty="0" smtClean="0"/>
              <a:t>Policy </a:t>
            </a:r>
            <a:r>
              <a:rPr lang="en-US" dirty="0"/>
              <a:t>guidance on how to engage vendors or contacts for all auxiliary aids and services necessary to assure </a:t>
            </a:r>
            <a:r>
              <a:rPr lang="en-US" dirty="0" smtClean="0"/>
              <a:t>participation</a:t>
            </a:r>
          </a:p>
          <a:p>
            <a:endParaRPr lang="en-US" dirty="0"/>
          </a:p>
          <a:p>
            <a:r>
              <a:rPr lang="en-US" dirty="0" smtClean="0"/>
              <a:t>Spell </a:t>
            </a:r>
            <a:r>
              <a:rPr lang="en-US" dirty="0"/>
              <a:t>out how to evaluate simple vs. complex communication</a:t>
            </a:r>
          </a:p>
          <a:p>
            <a:pPr marL="0" indent="0">
              <a:buNone/>
            </a:pPr>
            <a:endParaRPr lang="en-US" dirty="0" smtClean="0"/>
          </a:p>
          <a:p>
            <a:endParaRPr lang="en-US" dirty="0"/>
          </a:p>
        </p:txBody>
      </p:sp>
    </p:spTree>
    <p:extLst>
      <p:ext uri="{BB962C8B-B14F-4D97-AF65-F5344CB8AC3E}">
        <p14:creationId xmlns:p14="http://schemas.microsoft.com/office/powerpoint/2010/main" val="231099718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Policy</a:t>
            </a:r>
          </a:p>
        </p:txBody>
      </p:sp>
      <p:sp>
        <p:nvSpPr>
          <p:cNvPr id="3" name="Content Placeholder 2"/>
          <p:cNvSpPr>
            <a:spLocks noGrp="1"/>
          </p:cNvSpPr>
          <p:nvPr>
            <p:ph idx="1"/>
          </p:nvPr>
        </p:nvSpPr>
        <p:spPr/>
        <p:txBody>
          <a:bodyPr/>
          <a:lstStyle/>
          <a:p>
            <a:r>
              <a:rPr lang="en-US" dirty="0" smtClean="0"/>
              <a:t>The auxiliary aid or service must be designed for the type of communication involved</a:t>
            </a:r>
          </a:p>
          <a:p>
            <a:pPr lvl="1"/>
            <a:r>
              <a:rPr lang="en-US" dirty="0" smtClean="0"/>
              <a:t>Telephone: relay service or speech to speech</a:t>
            </a:r>
          </a:p>
          <a:p>
            <a:pPr lvl="1"/>
            <a:r>
              <a:rPr lang="en-US" dirty="0" smtClean="0"/>
              <a:t> In person:  video remote interpreting or onsite interpreting</a:t>
            </a:r>
          </a:p>
          <a:p>
            <a:endParaRPr lang="en-US" dirty="0" smtClean="0"/>
          </a:p>
          <a:p>
            <a:endParaRPr lang="en-US" dirty="0" smtClean="0"/>
          </a:p>
          <a:p>
            <a:endParaRPr lang="en-US" dirty="0"/>
          </a:p>
        </p:txBody>
      </p:sp>
      <p:pic>
        <p:nvPicPr>
          <p:cNvPr id="5" name="Content Placeholder 3" descr="call_flow.jpg"/>
          <p:cNvPicPr>
            <a:picLocks noChangeAspect="1"/>
          </p:cNvPicPr>
          <p:nvPr/>
        </p:nvPicPr>
        <p:blipFill>
          <a:blip r:embed="rId2"/>
          <a:srcRect t="-36282" b="-36282"/>
          <a:stretch>
            <a:fillRect/>
          </a:stretch>
        </p:blipFill>
        <p:spPr>
          <a:xfrm>
            <a:off x="1889142" y="4038600"/>
            <a:ext cx="5365716" cy="2745275"/>
          </a:xfrm>
          <a:prstGeom prst="rect">
            <a:avLst/>
          </a:prstGeom>
        </p:spPr>
      </p:pic>
    </p:spTree>
    <p:extLst>
      <p:ext uri="{BB962C8B-B14F-4D97-AF65-F5344CB8AC3E}">
        <p14:creationId xmlns:p14="http://schemas.microsoft.com/office/powerpoint/2010/main" val="371361188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Policy</a:t>
            </a:r>
          </a:p>
        </p:txBody>
      </p:sp>
      <p:sp>
        <p:nvSpPr>
          <p:cNvPr id="3" name="Content Placeholder 2"/>
          <p:cNvSpPr>
            <a:spLocks noGrp="1"/>
          </p:cNvSpPr>
          <p:nvPr>
            <p:ph idx="1"/>
          </p:nvPr>
        </p:nvSpPr>
        <p:spPr/>
        <p:txBody>
          <a:bodyPr/>
          <a:lstStyle/>
          <a:p>
            <a:pPr marL="0" indent="0">
              <a:buNone/>
            </a:pPr>
            <a:r>
              <a:rPr lang="en-US" dirty="0" smtClean="0"/>
              <a:t>Effective communication with family/companions is particularly critical in health care settings for several reasons:</a:t>
            </a:r>
          </a:p>
          <a:p>
            <a:pPr marL="0" indent="0">
              <a:buNone/>
            </a:pPr>
            <a:endParaRPr lang="en-US" dirty="0" smtClean="0"/>
          </a:p>
          <a:p>
            <a:pPr lvl="1"/>
            <a:r>
              <a:rPr lang="en-US" dirty="0"/>
              <a:t>L</a:t>
            </a:r>
            <a:r>
              <a:rPr lang="en-US" dirty="0" smtClean="0"/>
              <a:t>egally authorized to make health care decisions</a:t>
            </a:r>
          </a:p>
          <a:p>
            <a:pPr lvl="1"/>
            <a:r>
              <a:rPr lang="en-US" dirty="0" smtClean="0"/>
              <a:t>May need to help with information or instructions </a:t>
            </a:r>
          </a:p>
          <a:p>
            <a:pPr lvl="1"/>
            <a:r>
              <a:rPr lang="en-US" dirty="0" smtClean="0"/>
              <a:t>May be next of kin or health care surrogate with whom medical staff need to communicate</a:t>
            </a:r>
          </a:p>
          <a:p>
            <a:pPr lvl="1"/>
            <a:r>
              <a:rPr lang="en-US" dirty="0"/>
              <a:t>D</a:t>
            </a:r>
            <a:r>
              <a:rPr lang="en-US" dirty="0" smtClean="0"/>
              <a:t>esignated by the patient to communicate with medical staff about the patient's symptoms, needs, condition, or medical history</a:t>
            </a:r>
          </a:p>
          <a:p>
            <a:endParaRPr lang="en-US" dirty="0" smtClean="0"/>
          </a:p>
          <a:p>
            <a:endParaRPr lang="en-US" dirty="0"/>
          </a:p>
        </p:txBody>
      </p:sp>
    </p:spTree>
    <p:extLst>
      <p:ext uri="{BB962C8B-B14F-4D97-AF65-F5344CB8AC3E}">
        <p14:creationId xmlns:p14="http://schemas.microsoft.com/office/powerpoint/2010/main" val="353352123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a:t>
            </a:r>
            <a:r>
              <a:rPr lang="en-US" dirty="0" smtClean="0"/>
              <a:t>Policy</a:t>
            </a:r>
            <a:endParaRPr lang="en-US" dirty="0"/>
          </a:p>
        </p:txBody>
      </p:sp>
      <p:sp>
        <p:nvSpPr>
          <p:cNvPr id="3" name="Content Placeholder 2"/>
          <p:cNvSpPr>
            <a:spLocks noGrp="1"/>
          </p:cNvSpPr>
          <p:nvPr>
            <p:ph idx="1"/>
          </p:nvPr>
        </p:nvSpPr>
        <p:spPr>
          <a:xfrm>
            <a:off x="645585" y="1676400"/>
            <a:ext cx="7886700" cy="4656136"/>
          </a:xfrm>
        </p:spPr>
        <p:txBody>
          <a:bodyPr/>
          <a:lstStyle/>
          <a:p>
            <a:pPr marL="230985" lvl="1" indent="0">
              <a:buNone/>
            </a:pPr>
            <a:r>
              <a:rPr lang="en-US" dirty="0">
                <a:solidFill>
                  <a:srgbClr val="006666"/>
                </a:solidFill>
              </a:rPr>
              <a:t>Types of Auxiliary Aides &amp; Services </a:t>
            </a:r>
            <a:r>
              <a:rPr lang="en-US" dirty="0" smtClean="0">
                <a:solidFill>
                  <a:srgbClr val="006666"/>
                </a:solidFill>
              </a:rPr>
              <a:t>that </a:t>
            </a:r>
            <a:r>
              <a:rPr lang="en-US" dirty="0">
                <a:solidFill>
                  <a:srgbClr val="006666"/>
                </a:solidFill>
              </a:rPr>
              <a:t>Provide </a:t>
            </a:r>
            <a:r>
              <a:rPr lang="en-US" dirty="0" smtClean="0">
                <a:solidFill>
                  <a:srgbClr val="006666"/>
                </a:solidFill>
              </a:rPr>
              <a:t>Effective Communication</a:t>
            </a:r>
          </a:p>
          <a:p>
            <a:pPr lvl="1"/>
            <a:endParaRPr lang="en-US" dirty="0"/>
          </a:p>
          <a:p>
            <a:pPr lvl="1"/>
            <a:r>
              <a:rPr lang="en-US" dirty="0" smtClean="0"/>
              <a:t>Qualified readers, taped texts, audio recordings</a:t>
            </a:r>
          </a:p>
          <a:p>
            <a:pPr lvl="1"/>
            <a:r>
              <a:rPr lang="en-US" dirty="0" smtClean="0"/>
              <a:t>Braille materials and displays</a:t>
            </a:r>
          </a:p>
          <a:p>
            <a:pPr lvl="1"/>
            <a:r>
              <a:rPr lang="en-US" dirty="0" smtClean="0"/>
              <a:t>Screen reader software</a:t>
            </a:r>
          </a:p>
          <a:p>
            <a:pPr lvl="1"/>
            <a:r>
              <a:rPr lang="en-US" dirty="0" smtClean="0"/>
              <a:t>Magnification software</a:t>
            </a:r>
          </a:p>
          <a:p>
            <a:pPr lvl="1"/>
            <a:r>
              <a:rPr lang="en-US" dirty="0" smtClean="0"/>
              <a:t>Large print materials</a:t>
            </a:r>
          </a:p>
          <a:p>
            <a:pPr lvl="1"/>
            <a:r>
              <a:rPr lang="en-US" dirty="0" smtClean="0"/>
              <a:t>Accessible electronic and information technology</a:t>
            </a:r>
          </a:p>
          <a:p>
            <a:pPr lvl="1"/>
            <a:r>
              <a:rPr lang="en-US" dirty="0" smtClean="0"/>
              <a:t>Real-time computer-aided transcription services</a:t>
            </a:r>
          </a:p>
          <a:p>
            <a:pPr lvl="1"/>
            <a:r>
              <a:rPr lang="en-US" dirty="0" smtClean="0"/>
              <a:t>Other effective methods of making visually delivered materials available to individuals who are blind or have low vision</a:t>
            </a:r>
          </a:p>
          <a:p>
            <a:pPr lvl="1"/>
            <a:endParaRPr lang="en-US" dirty="0" smtClean="0"/>
          </a:p>
        </p:txBody>
      </p:sp>
    </p:spTree>
    <p:extLst>
      <p:ext uri="{BB962C8B-B14F-4D97-AF65-F5344CB8AC3E}">
        <p14:creationId xmlns:p14="http://schemas.microsoft.com/office/powerpoint/2010/main" val="132439903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Policy</a:t>
            </a:r>
          </a:p>
        </p:txBody>
      </p:sp>
      <p:sp>
        <p:nvSpPr>
          <p:cNvPr id="3" name="Content Placeholder 2"/>
          <p:cNvSpPr>
            <a:spLocks noGrp="1"/>
          </p:cNvSpPr>
          <p:nvPr>
            <p:ph idx="1"/>
          </p:nvPr>
        </p:nvSpPr>
        <p:spPr/>
        <p:txBody>
          <a:bodyPr/>
          <a:lstStyle/>
          <a:p>
            <a:pPr lvl="0"/>
            <a:r>
              <a:rPr lang="en-US" dirty="0"/>
              <a:t>Tools that can be made readily available in a clinic if a patient has communication limitations</a:t>
            </a:r>
            <a:r>
              <a:rPr lang="en-US" dirty="0" smtClean="0"/>
              <a:t>:</a:t>
            </a:r>
          </a:p>
          <a:p>
            <a:pPr lvl="0"/>
            <a:endParaRPr lang="en-US" dirty="0"/>
          </a:p>
          <a:p>
            <a:pPr lvl="1"/>
            <a:r>
              <a:rPr lang="en-US" dirty="0"/>
              <a:t>Alphabet or picture </a:t>
            </a:r>
            <a:r>
              <a:rPr lang="en-US" dirty="0" smtClean="0"/>
              <a:t>board</a:t>
            </a:r>
          </a:p>
          <a:p>
            <a:pPr lvl="1"/>
            <a:endParaRPr lang="en-US" dirty="0"/>
          </a:p>
          <a:p>
            <a:pPr lvl="1"/>
            <a:r>
              <a:rPr lang="en-US" dirty="0"/>
              <a:t>White board or other way for patient to draw or </a:t>
            </a:r>
            <a:r>
              <a:rPr lang="en-US" dirty="0" smtClean="0"/>
              <a:t>write</a:t>
            </a:r>
          </a:p>
          <a:p>
            <a:pPr lvl="1"/>
            <a:endParaRPr lang="en-US" dirty="0"/>
          </a:p>
          <a:p>
            <a:pPr lvl="1"/>
            <a:r>
              <a:rPr lang="en-US" smtClean="0"/>
              <a:t>Pock talker</a:t>
            </a:r>
            <a:endParaRPr lang="en-US" dirty="0" smtClean="0"/>
          </a:p>
          <a:p>
            <a:pPr lvl="1"/>
            <a:endParaRPr lang="en-US" dirty="0"/>
          </a:p>
          <a:p>
            <a:pPr lvl="1"/>
            <a:r>
              <a:rPr lang="en-US" dirty="0" smtClean="0"/>
              <a:t>Pictograms</a:t>
            </a:r>
            <a:r>
              <a:rPr lang="en-US" dirty="0"/>
              <a:t/>
            </a:r>
            <a:br>
              <a:rPr lang="en-US" dirty="0"/>
            </a:br>
            <a:endParaRPr lang="en-US" dirty="0"/>
          </a:p>
          <a:p>
            <a:endParaRPr lang="en-US" dirty="0"/>
          </a:p>
        </p:txBody>
      </p:sp>
    </p:spTree>
    <p:extLst>
      <p:ext uri="{BB962C8B-B14F-4D97-AF65-F5344CB8AC3E}">
        <p14:creationId xmlns:p14="http://schemas.microsoft.com/office/powerpoint/2010/main" val="423988417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Animals Policy</a:t>
            </a:r>
            <a:br>
              <a:rPr lang="en-US" dirty="0"/>
            </a:br>
            <a:endParaRPr lang="en-US" dirty="0"/>
          </a:p>
        </p:txBody>
      </p:sp>
      <p:sp>
        <p:nvSpPr>
          <p:cNvPr id="3" name="Content Placeholder 2"/>
          <p:cNvSpPr>
            <a:spLocks noGrp="1"/>
          </p:cNvSpPr>
          <p:nvPr>
            <p:ph idx="1"/>
          </p:nvPr>
        </p:nvSpPr>
        <p:spPr/>
        <p:txBody>
          <a:bodyPr/>
          <a:lstStyle/>
          <a:p>
            <a:r>
              <a:rPr lang="en-US" dirty="0"/>
              <a:t>Key elements:</a:t>
            </a:r>
          </a:p>
          <a:p>
            <a:endParaRPr lang="en-US" dirty="0"/>
          </a:p>
          <a:p>
            <a:pPr lvl="1"/>
            <a:r>
              <a:rPr lang="en-US" dirty="0"/>
              <a:t>How to determine whether an animal is a service </a:t>
            </a:r>
            <a:r>
              <a:rPr lang="en-US" dirty="0" smtClean="0"/>
              <a:t>animal</a:t>
            </a:r>
            <a:endParaRPr lang="en-US" dirty="0"/>
          </a:p>
          <a:p>
            <a:pPr lvl="1"/>
            <a:r>
              <a:rPr lang="en-US" dirty="0"/>
              <a:t>Understand the appropriate </a:t>
            </a:r>
            <a:r>
              <a:rPr lang="en-US" dirty="0" smtClean="0"/>
              <a:t>questions that can be asked</a:t>
            </a:r>
          </a:p>
          <a:p>
            <a:pPr lvl="1"/>
            <a:r>
              <a:rPr lang="en-US" dirty="0" smtClean="0"/>
              <a:t>Know that there is no need for jacket or marking</a:t>
            </a:r>
            <a:endParaRPr lang="en-US" dirty="0"/>
          </a:p>
          <a:p>
            <a:endParaRPr lang="en-US" dirty="0"/>
          </a:p>
          <a:p>
            <a:r>
              <a:rPr lang="en-US" dirty="0"/>
              <a:t>Current regulations specify service animals are dogs </a:t>
            </a:r>
            <a:r>
              <a:rPr lang="en-US" dirty="0" smtClean="0"/>
              <a:t>or, </a:t>
            </a:r>
            <a:r>
              <a:rPr lang="en-US" dirty="0"/>
              <a:t>in some </a:t>
            </a:r>
            <a:r>
              <a:rPr lang="en-US" dirty="0" smtClean="0"/>
              <a:t>cases, </a:t>
            </a:r>
            <a:r>
              <a:rPr lang="en-US" dirty="0"/>
              <a:t>miniature horses</a:t>
            </a:r>
          </a:p>
          <a:p>
            <a:endParaRPr lang="en-US" dirty="0"/>
          </a:p>
          <a:p>
            <a:endParaRPr lang="en-US" dirty="0"/>
          </a:p>
        </p:txBody>
      </p:sp>
    </p:spTree>
    <p:extLst>
      <p:ext uri="{BB962C8B-B14F-4D97-AF65-F5344CB8AC3E}">
        <p14:creationId xmlns:p14="http://schemas.microsoft.com/office/powerpoint/2010/main" val="146483907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Animals Policy</a:t>
            </a:r>
            <a:br>
              <a:rPr lang="en-US" dirty="0"/>
            </a:br>
            <a:endParaRPr lang="en-US" dirty="0"/>
          </a:p>
        </p:txBody>
      </p:sp>
      <p:sp>
        <p:nvSpPr>
          <p:cNvPr id="3" name="Content Placeholder 2"/>
          <p:cNvSpPr>
            <a:spLocks noGrp="1"/>
          </p:cNvSpPr>
          <p:nvPr>
            <p:ph idx="1"/>
          </p:nvPr>
        </p:nvSpPr>
        <p:spPr/>
        <p:txBody>
          <a:bodyPr/>
          <a:lstStyle/>
          <a:p>
            <a:r>
              <a:rPr lang="en-US" dirty="0"/>
              <a:t>Know when a service animal can be asked to </a:t>
            </a:r>
            <a:r>
              <a:rPr lang="en-US" dirty="0" smtClean="0"/>
              <a:t>leave</a:t>
            </a:r>
          </a:p>
          <a:p>
            <a:endParaRPr lang="en-US" dirty="0"/>
          </a:p>
          <a:p>
            <a:r>
              <a:rPr lang="en-US" dirty="0"/>
              <a:t>Must always allow person to return to get </a:t>
            </a:r>
            <a:r>
              <a:rPr lang="en-US" dirty="0" smtClean="0"/>
              <a:t>care</a:t>
            </a:r>
          </a:p>
          <a:p>
            <a:endParaRPr lang="en-US" dirty="0"/>
          </a:p>
          <a:p>
            <a:r>
              <a:rPr lang="en-US" dirty="0" smtClean="0"/>
              <a:t>Lay out the decision-maker and considerations when there are decisions to be made</a:t>
            </a:r>
          </a:p>
          <a:p>
            <a:endParaRPr lang="en-US" dirty="0" smtClean="0"/>
          </a:p>
          <a:p>
            <a:pPr lvl="1"/>
            <a:r>
              <a:rPr lang="en-US" dirty="0" smtClean="0"/>
              <a:t>For example: Conflicts with immuno-compromised conditions or other care issues </a:t>
            </a:r>
            <a:endParaRPr lang="en-US" dirty="0"/>
          </a:p>
          <a:p>
            <a:endParaRPr lang="en-US" dirty="0"/>
          </a:p>
        </p:txBody>
      </p:sp>
    </p:spTree>
    <p:extLst>
      <p:ext uri="{BB962C8B-B14F-4D97-AF65-F5344CB8AC3E}">
        <p14:creationId xmlns:p14="http://schemas.microsoft.com/office/powerpoint/2010/main" val="341350183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Maintaining </a:t>
            </a:r>
            <a:r>
              <a:rPr lang="en-US" dirty="0"/>
              <a:t>an Accessible </a:t>
            </a:r>
            <a:r>
              <a:rPr lang="en-US" dirty="0" smtClean="0"/>
              <a:t>Environment Policy</a:t>
            </a:r>
            <a:endParaRPr lang="en-US" dirty="0"/>
          </a:p>
        </p:txBody>
      </p:sp>
      <p:sp>
        <p:nvSpPr>
          <p:cNvPr id="3" name="Content Placeholder 2"/>
          <p:cNvSpPr>
            <a:spLocks noGrp="1"/>
          </p:cNvSpPr>
          <p:nvPr>
            <p:ph idx="1"/>
          </p:nvPr>
        </p:nvSpPr>
        <p:spPr/>
        <p:txBody>
          <a:bodyPr>
            <a:normAutofit/>
          </a:bodyPr>
          <a:lstStyle/>
          <a:p>
            <a:r>
              <a:rPr lang="en-US" dirty="0"/>
              <a:t>Create a procedure and designate staff responsible for periodic review and maintenance </a:t>
            </a:r>
            <a:r>
              <a:rPr lang="en-US" dirty="0" smtClean="0"/>
              <a:t>of </a:t>
            </a:r>
            <a:r>
              <a:rPr lang="en-US" dirty="0"/>
              <a:t>spaces so they are free of movable, “low hanging fruit,” and other non-construction </a:t>
            </a:r>
            <a:r>
              <a:rPr lang="en-US" dirty="0" smtClean="0"/>
              <a:t>barriers  </a:t>
            </a:r>
          </a:p>
          <a:p>
            <a:endParaRPr lang="en-US" dirty="0"/>
          </a:p>
          <a:p>
            <a:r>
              <a:rPr lang="en-US" dirty="0" smtClean="0"/>
              <a:t>Policy should include specific requirements for how the entity will maintain the site free of barriers</a:t>
            </a:r>
          </a:p>
          <a:p>
            <a:endParaRPr lang="en-US" dirty="0"/>
          </a:p>
          <a:p>
            <a:r>
              <a:rPr lang="en-US" dirty="0" smtClean="0"/>
              <a:t>Procedure</a:t>
            </a:r>
            <a:r>
              <a:rPr lang="en-US" dirty="0"/>
              <a:t>: </a:t>
            </a:r>
            <a:r>
              <a:rPr lang="en-US" dirty="0" smtClean="0"/>
              <a:t>­specific </a:t>
            </a:r>
            <a:r>
              <a:rPr lang="en-US" dirty="0"/>
              <a:t>process and the staff designated to maintain the spaces so movable and non-construction elements are not barriers to access for persons with </a:t>
            </a:r>
            <a:r>
              <a:rPr lang="en-US" dirty="0" smtClean="0"/>
              <a:t>disabilities</a:t>
            </a:r>
            <a:endParaRPr lang="en-US" dirty="0"/>
          </a:p>
          <a:p>
            <a:endParaRPr lang="en-US" dirty="0"/>
          </a:p>
          <a:p>
            <a:endParaRPr lang="en-US" dirty="0"/>
          </a:p>
        </p:txBody>
      </p:sp>
    </p:spTree>
    <p:extLst>
      <p:ext uri="{BB962C8B-B14F-4D97-AF65-F5344CB8AC3E}">
        <p14:creationId xmlns:p14="http://schemas.microsoft.com/office/powerpoint/2010/main" val="394886304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Maintaining </a:t>
            </a:r>
            <a:r>
              <a:rPr lang="en-US" dirty="0"/>
              <a:t>an Accessible </a:t>
            </a:r>
            <a:r>
              <a:rPr lang="en-US" dirty="0" smtClean="0"/>
              <a:t>Environment Policy</a:t>
            </a:r>
            <a:endParaRPr lang="en-US" dirty="0"/>
          </a:p>
        </p:txBody>
      </p:sp>
      <p:sp>
        <p:nvSpPr>
          <p:cNvPr id="3" name="Content Placeholder 2"/>
          <p:cNvSpPr>
            <a:spLocks noGrp="1"/>
          </p:cNvSpPr>
          <p:nvPr>
            <p:ph idx="1"/>
          </p:nvPr>
        </p:nvSpPr>
        <p:spPr>
          <a:xfrm>
            <a:off x="628652" y="1959851"/>
            <a:ext cx="5162548" cy="4351336"/>
          </a:xfrm>
        </p:spPr>
        <p:txBody>
          <a:bodyPr>
            <a:normAutofit/>
          </a:bodyPr>
          <a:lstStyle/>
          <a:p>
            <a:pPr marL="0" indent="0">
              <a:spcBef>
                <a:spcPts val="0"/>
              </a:spcBef>
              <a:buNone/>
            </a:pPr>
            <a:r>
              <a:rPr lang="en-US" dirty="0" smtClean="0"/>
              <a:t>Movable barriers </a:t>
            </a:r>
            <a:r>
              <a:rPr lang="en-US" dirty="0"/>
              <a:t>that obstruct required clearances: </a:t>
            </a:r>
            <a:endParaRPr lang="en-US" dirty="0" smtClean="0"/>
          </a:p>
          <a:p>
            <a:pPr marL="0" indent="0">
              <a:spcBef>
                <a:spcPts val="0"/>
              </a:spcBef>
              <a:buNone/>
            </a:pPr>
            <a:endParaRPr lang="en-US" dirty="0"/>
          </a:p>
          <a:p>
            <a:pPr>
              <a:spcBef>
                <a:spcPts val="0"/>
              </a:spcBef>
            </a:pPr>
            <a:r>
              <a:rPr lang="en-US" dirty="0"/>
              <a:t>Trash cans and carts</a:t>
            </a:r>
          </a:p>
          <a:p>
            <a:pPr>
              <a:spcBef>
                <a:spcPts val="0"/>
              </a:spcBef>
            </a:pPr>
            <a:r>
              <a:rPr lang="en-US" dirty="0"/>
              <a:t>Linen hampers</a:t>
            </a:r>
          </a:p>
          <a:p>
            <a:pPr>
              <a:spcBef>
                <a:spcPts val="0"/>
              </a:spcBef>
            </a:pPr>
            <a:r>
              <a:rPr lang="en-US" dirty="0"/>
              <a:t>Clinical &amp; procedural carts</a:t>
            </a:r>
          </a:p>
          <a:p>
            <a:pPr>
              <a:spcBef>
                <a:spcPts val="0"/>
              </a:spcBef>
            </a:pPr>
            <a:r>
              <a:rPr lang="en-US" dirty="0"/>
              <a:t>Hallway stored items such as IT equipment</a:t>
            </a:r>
          </a:p>
          <a:p>
            <a:pPr>
              <a:spcBef>
                <a:spcPts val="0"/>
              </a:spcBef>
            </a:pPr>
            <a:r>
              <a:rPr lang="en-US" dirty="0"/>
              <a:t>Chairs and end tables</a:t>
            </a:r>
          </a:p>
          <a:p>
            <a:pPr>
              <a:spcBef>
                <a:spcPts val="0"/>
              </a:spcBef>
            </a:pPr>
            <a:r>
              <a:rPr lang="en-US" dirty="0"/>
              <a:t>EVS cleaning equipment &amp; supplies</a:t>
            </a:r>
          </a:p>
          <a:p>
            <a:pPr>
              <a:spcBef>
                <a:spcPts val="0"/>
              </a:spcBef>
            </a:pPr>
            <a:r>
              <a:rPr lang="en-US" dirty="0"/>
              <a:t>Landscape maintenance and tools</a:t>
            </a:r>
          </a:p>
          <a:p>
            <a:pPr>
              <a:spcBef>
                <a:spcPts val="0"/>
              </a:spcBef>
            </a:pPr>
            <a:r>
              <a:rPr lang="en-US" dirty="0"/>
              <a:t>Bicycle parking</a:t>
            </a:r>
          </a:p>
          <a:p>
            <a:pPr>
              <a:spcBef>
                <a:spcPts val="0"/>
              </a:spcBef>
            </a:pPr>
            <a:r>
              <a:rPr lang="en-US" dirty="0"/>
              <a:t>Group gatherings</a:t>
            </a:r>
          </a:p>
          <a:p>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57800" y="2399587"/>
            <a:ext cx="3162300" cy="3886200"/>
          </a:xfrm>
          <a:prstGeom prst="rect">
            <a:avLst/>
          </a:prstGeom>
          <a:ln>
            <a:noFill/>
          </a:ln>
          <a:effectLst>
            <a:outerShdw blurRad="292100" dist="139700" dir="2700000" algn="tl" rotWithShape="0">
              <a:srgbClr val="333333">
                <a:alpha val="65000"/>
              </a:srgbClr>
            </a:outerShdw>
          </a:effectLst>
        </p:spPr>
      </p:pic>
      <p:sp>
        <p:nvSpPr>
          <p:cNvPr id="5" name="Left Arrow 4"/>
          <p:cNvSpPr/>
          <p:nvPr/>
        </p:nvSpPr>
        <p:spPr>
          <a:xfrm rot="2444047">
            <a:off x="6658932" y="4951486"/>
            <a:ext cx="1371600" cy="1066800"/>
          </a:xfrm>
          <a:prstGeom prst="left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latin typeface="Arial" pitchFamily="34" charset="0"/>
              <a:cs typeface="Arial" pitchFamily="34" charset="0"/>
            </a:endParaRPr>
          </a:p>
        </p:txBody>
      </p:sp>
    </p:spTree>
    <p:extLst>
      <p:ext uri="{BB962C8B-B14F-4D97-AF65-F5344CB8AC3E}">
        <p14:creationId xmlns:p14="http://schemas.microsoft.com/office/powerpoint/2010/main" val="31976439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Structure</a:t>
            </a:r>
            <a:endParaRPr lang="en-US" dirty="0"/>
          </a:p>
        </p:txBody>
      </p:sp>
      <p:sp>
        <p:nvSpPr>
          <p:cNvPr id="3" name="Content Placeholder 2"/>
          <p:cNvSpPr>
            <a:spLocks noGrp="1"/>
          </p:cNvSpPr>
          <p:nvPr>
            <p:ph idx="1"/>
          </p:nvPr>
        </p:nvSpPr>
        <p:spPr/>
        <p:txBody>
          <a:bodyPr/>
          <a:lstStyle/>
          <a:p>
            <a:r>
              <a:rPr lang="en-US" dirty="0" smtClean="0"/>
              <a:t>System Level Positions:</a:t>
            </a:r>
          </a:p>
          <a:p>
            <a:pPr lvl="1"/>
            <a:r>
              <a:rPr lang="en-US" dirty="0" smtClean="0"/>
              <a:t>Disability Access Officer brought on in 2007 to design the program</a:t>
            </a:r>
          </a:p>
          <a:p>
            <a:pPr lvl="1"/>
            <a:r>
              <a:rPr lang="en-US" dirty="0" smtClean="0"/>
              <a:t>Accessibility Architect </a:t>
            </a:r>
          </a:p>
          <a:p>
            <a:pPr lvl="1"/>
            <a:r>
              <a:rPr lang="en-US" dirty="0" smtClean="0"/>
              <a:t>ADA Equipment Officer</a:t>
            </a:r>
          </a:p>
          <a:p>
            <a:pPr lvl="1"/>
            <a:r>
              <a:rPr lang="en-US" dirty="0" smtClean="0"/>
              <a:t>Information Services Online Services Team</a:t>
            </a:r>
          </a:p>
          <a:p>
            <a:pPr lvl="1"/>
            <a:endParaRPr lang="en-US" dirty="0" smtClean="0"/>
          </a:p>
          <a:p>
            <a:pPr lvl="1"/>
            <a:endParaRPr lang="en-US" dirty="0"/>
          </a:p>
          <a:p>
            <a:r>
              <a:rPr lang="en-US" dirty="0" smtClean="0"/>
              <a:t>Each patient care entity</a:t>
            </a:r>
          </a:p>
          <a:p>
            <a:pPr lvl="1"/>
            <a:r>
              <a:rPr lang="en-US" dirty="0" smtClean="0"/>
              <a:t>Designated an ADA Coordinator</a:t>
            </a:r>
          </a:p>
          <a:p>
            <a:pPr lvl="1"/>
            <a:r>
              <a:rPr lang="en-US" dirty="0" smtClean="0"/>
              <a:t>28 Coordinators are now in place</a:t>
            </a:r>
            <a:endParaRPr lang="en-US" dirty="0"/>
          </a:p>
        </p:txBody>
      </p:sp>
    </p:spTree>
    <p:extLst>
      <p:ext uri="{BB962C8B-B14F-4D97-AF65-F5344CB8AC3E}">
        <p14:creationId xmlns:p14="http://schemas.microsoft.com/office/powerpoint/2010/main" val="257329302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r>
              <a:rPr lang="en-US" dirty="0"/>
              <a:t>that Adapt Care Procedures </a:t>
            </a:r>
          </a:p>
        </p:txBody>
      </p:sp>
      <p:sp>
        <p:nvSpPr>
          <p:cNvPr id="3" name="Content Placeholder 2"/>
          <p:cNvSpPr>
            <a:spLocks noGrp="1"/>
          </p:cNvSpPr>
          <p:nvPr>
            <p:ph idx="1"/>
          </p:nvPr>
        </p:nvSpPr>
        <p:spPr/>
        <p:txBody>
          <a:bodyPr/>
          <a:lstStyle/>
          <a:p>
            <a:pPr lvl="0"/>
            <a:r>
              <a:rPr lang="en-US" dirty="0"/>
              <a:t>Patients with disabilities will require adaptation to receive the same </a:t>
            </a:r>
            <a:r>
              <a:rPr lang="en-US" dirty="0" smtClean="0"/>
              <a:t>care – which includes:</a:t>
            </a:r>
          </a:p>
          <a:p>
            <a:pPr lvl="0"/>
            <a:endParaRPr lang="en-US" dirty="0" smtClean="0"/>
          </a:p>
          <a:p>
            <a:pPr lvl="1"/>
            <a:r>
              <a:rPr lang="en-US" dirty="0" smtClean="0"/>
              <a:t>Weight Measurement </a:t>
            </a:r>
          </a:p>
          <a:p>
            <a:pPr lvl="1"/>
            <a:endParaRPr lang="en-US" dirty="0" smtClean="0"/>
          </a:p>
          <a:p>
            <a:pPr lvl="1"/>
            <a:r>
              <a:rPr lang="en-US" dirty="0" smtClean="0"/>
              <a:t>Inpatient &amp; Outpatient Mobilizing Lifting and Transferring</a:t>
            </a:r>
          </a:p>
          <a:p>
            <a:pPr lvl="1"/>
            <a:endParaRPr lang="en-US" dirty="0"/>
          </a:p>
          <a:p>
            <a:pPr lvl="1"/>
            <a:r>
              <a:rPr lang="en-US" dirty="0" smtClean="0"/>
              <a:t>Mammography Adaptations</a:t>
            </a:r>
          </a:p>
          <a:p>
            <a:pPr lvl="1"/>
            <a:endParaRPr lang="en-US" dirty="0"/>
          </a:p>
          <a:p>
            <a:pPr lvl="1"/>
            <a:r>
              <a:rPr lang="en-US" dirty="0" smtClean="0"/>
              <a:t>Medical </a:t>
            </a:r>
            <a:r>
              <a:rPr lang="en-US" dirty="0"/>
              <a:t>Imaging a</a:t>
            </a:r>
            <a:r>
              <a:rPr lang="en-US" dirty="0" smtClean="0"/>
              <a:t>nd </a:t>
            </a:r>
            <a:r>
              <a:rPr lang="en-US" dirty="0"/>
              <a:t>Diagnostic/Therapeutic Procedures</a:t>
            </a:r>
          </a:p>
          <a:p>
            <a:pPr lvl="1"/>
            <a:endParaRPr lang="en-US" dirty="0" smtClean="0"/>
          </a:p>
          <a:p>
            <a:pPr lvl="1"/>
            <a:endParaRPr lang="en-US" dirty="0"/>
          </a:p>
          <a:p>
            <a:pPr lvl="1"/>
            <a:endParaRPr lang="en-US" dirty="0" smtClean="0"/>
          </a:p>
          <a:p>
            <a:pPr lvl="0"/>
            <a:endParaRPr lang="en-US" dirty="0"/>
          </a:p>
        </p:txBody>
      </p:sp>
    </p:spTree>
    <p:extLst>
      <p:ext uri="{BB962C8B-B14F-4D97-AF65-F5344CB8AC3E}">
        <p14:creationId xmlns:p14="http://schemas.microsoft.com/office/powerpoint/2010/main" val="200570999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Policies that Adapt Care Procedures </a:t>
            </a:r>
          </a:p>
        </p:txBody>
      </p:sp>
      <p:sp>
        <p:nvSpPr>
          <p:cNvPr id="6" name="Content Placeholder 5"/>
          <p:cNvSpPr>
            <a:spLocks noGrp="1"/>
          </p:cNvSpPr>
          <p:nvPr>
            <p:ph idx="1"/>
          </p:nvPr>
        </p:nvSpPr>
        <p:spPr/>
        <p:txBody>
          <a:bodyPr>
            <a:normAutofit/>
          </a:bodyPr>
          <a:lstStyle/>
          <a:p>
            <a:r>
              <a:rPr lang="en-US" dirty="0" smtClean="0"/>
              <a:t>Persons with disabilities may have functional limitations that require adaptations to the imaging procedures or other accommodations for a successful image</a:t>
            </a:r>
          </a:p>
          <a:p>
            <a:endParaRPr lang="en-US" dirty="0" smtClean="0">
              <a:solidFill>
                <a:schemeClr val="tx2">
                  <a:lumMod val="75000"/>
                </a:schemeClr>
              </a:solidFill>
            </a:endParaRPr>
          </a:p>
          <a:p>
            <a:endParaRPr lang="en-US" dirty="0" smtClean="0">
              <a:solidFill>
                <a:schemeClr val="tx2">
                  <a:lumMod val="75000"/>
                </a:schemeClr>
              </a:solidFill>
            </a:endParaRPr>
          </a:p>
          <a:p>
            <a:endParaRPr lang="en-US" dirty="0" smtClean="0">
              <a:solidFill>
                <a:schemeClr val="tx2">
                  <a:lumMod val="75000"/>
                </a:schemeClr>
              </a:solidFill>
            </a:endParaRPr>
          </a:p>
          <a:p>
            <a:endParaRPr lang="en-US" dirty="0" smtClean="0">
              <a:solidFill>
                <a:schemeClr val="tx2">
                  <a:lumMod val="75000"/>
                </a:schemeClr>
              </a:solidFill>
            </a:endParaRPr>
          </a:p>
          <a:p>
            <a:pPr>
              <a:buNone/>
            </a:pPr>
            <a:endParaRPr lang="en-US" dirty="0" smtClean="0">
              <a:solidFill>
                <a:schemeClr val="tx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39416679"/>
              </p:ext>
            </p:extLst>
          </p:nvPr>
        </p:nvGraphicFramePr>
        <p:xfrm>
          <a:off x="1676400" y="3429000"/>
          <a:ext cx="5314950" cy="2217420"/>
        </p:xfrm>
        <a:graphic>
          <a:graphicData uri="http://schemas.openxmlformats.org/drawingml/2006/table">
            <a:tbl>
              <a:tblPr firstRow="1" bandRow="1">
                <a:tableStyleId>{22838BEF-8BB2-4498-84A7-C5851F593DF1}</a:tableStyleId>
              </a:tblPr>
              <a:tblGrid>
                <a:gridCol w="2686050"/>
                <a:gridCol w="2628900"/>
              </a:tblGrid>
              <a:tr h="40005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t>Examples can include, but are not limited to:</a:t>
                      </a:r>
                    </a:p>
                    <a:p>
                      <a:pPr algn="ctr"/>
                      <a:endParaRPr lang="en-US" sz="1200" b="1" dirty="0"/>
                    </a:p>
                  </a:txBody>
                  <a:tcPr marL="68580" marR="68580" marT="34290" marB="34290"/>
                </a:tc>
                <a:tc hMerge="1">
                  <a:txBody>
                    <a:bodyPr/>
                    <a:lstStyle/>
                    <a:p>
                      <a:endParaRPr lang="en-US" dirty="0"/>
                    </a:p>
                  </a:txBody>
                  <a:tcPr/>
                </a:tc>
              </a:tr>
              <a:tr h="377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t>Inability or limited ability to walk, balance, or stand</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t>Difficulty lifting arms or reaching</a:t>
                      </a:r>
                    </a:p>
                    <a:p>
                      <a:endParaRPr lang="en-US" sz="1200" b="1" dirty="0"/>
                    </a:p>
                  </a:txBody>
                  <a:tcPr marL="68580" marR="68580" marT="34290" marB="34290"/>
                </a:tc>
              </a:tr>
              <a:tr h="377190">
                <a:tc>
                  <a:txBody>
                    <a:bodyPr/>
                    <a:lstStyle/>
                    <a:p>
                      <a:pPr lvl="0"/>
                      <a:r>
                        <a:rPr lang="en-US" sz="1200" b="1" dirty="0" smtClean="0"/>
                        <a:t>Spasticity or tremors</a:t>
                      </a:r>
                    </a:p>
                    <a:p>
                      <a:endParaRPr lang="en-US" sz="1200" b="1" dirty="0"/>
                    </a:p>
                  </a:txBody>
                  <a:tcPr marL="68580" marR="68580" marT="34290" marB="34290"/>
                </a:tc>
                <a:tc>
                  <a:txBody>
                    <a:bodyPr/>
                    <a:lstStyle/>
                    <a:p>
                      <a:pPr lvl="0"/>
                      <a:r>
                        <a:rPr lang="en-US" sz="1200" b="1" dirty="0" smtClean="0"/>
                        <a:t>Fatigue or chronic pain</a:t>
                      </a:r>
                    </a:p>
                  </a:txBody>
                  <a:tcPr marL="68580" marR="68580" marT="34290" marB="34290"/>
                </a:tc>
              </a:tr>
              <a:tr h="480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Kyphotic, atypical</a:t>
                      </a:r>
                      <a:r>
                        <a:rPr lang="en-US" sz="1200" b="1" dirty="0" smtClean="0"/>
                        <a:t>, </a:t>
                      </a:r>
                      <a:r>
                        <a:rPr lang="en-US" sz="1200" b="1" kern="1200" dirty="0" smtClean="0"/>
                        <a:t>slumped</a:t>
                      </a:r>
                      <a:r>
                        <a:rPr lang="en-US" sz="1200" b="1" dirty="0" smtClean="0"/>
                        <a:t> posture</a:t>
                      </a:r>
                    </a:p>
                    <a:p>
                      <a:r>
                        <a:rPr lang="en-US" sz="1200" b="1" kern="1200" dirty="0" smtClean="0"/>
                        <a:t>or a protruding abdomen </a:t>
                      </a:r>
                      <a:endParaRPr lang="en-US" sz="1200" b="1" dirty="0"/>
                    </a:p>
                  </a:txBody>
                  <a:tcPr marL="68580" marR="68580" marT="34290" marB="34290"/>
                </a:tc>
                <a:tc>
                  <a:txBody>
                    <a:bodyPr/>
                    <a:lstStyle/>
                    <a:p>
                      <a:pPr lvl="0"/>
                      <a:r>
                        <a:rPr lang="en-US" sz="1200" b="1" dirty="0" smtClean="0"/>
                        <a:t>Lack of sensation/coordination</a:t>
                      </a:r>
                    </a:p>
                  </a:txBody>
                  <a:tcPr marL="68580" marR="68580" marT="34290" marB="34290"/>
                </a:tc>
              </a:tr>
              <a:tr h="377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t>Lack of flexibility</a:t>
                      </a:r>
                      <a:endParaRPr lang="en-US" sz="12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t>Limb abnormalities</a:t>
                      </a:r>
                    </a:p>
                    <a:p>
                      <a:pPr lvl="0"/>
                      <a:endParaRPr lang="en-US" sz="1200" b="1" dirty="0"/>
                    </a:p>
                  </a:txBody>
                  <a:tcPr marL="68580" marR="68580" marT="34290" marB="34290"/>
                </a:tc>
              </a:tr>
            </a:tbl>
          </a:graphicData>
        </a:graphic>
      </p:graphicFrame>
    </p:spTree>
    <p:extLst>
      <p:ext uri="{BB962C8B-B14F-4D97-AF65-F5344CB8AC3E}">
        <p14:creationId xmlns:p14="http://schemas.microsoft.com/office/powerpoint/2010/main" val="11516464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ccessible Equipment </a:t>
            </a:r>
            <a:r>
              <a:rPr lang="en-US" dirty="0"/>
              <a:t>&amp; Spaces</a:t>
            </a:r>
            <a:br>
              <a:rPr lang="en-US" dirty="0"/>
            </a:br>
            <a:endParaRPr lang="en-US" dirty="0"/>
          </a:p>
        </p:txBody>
      </p:sp>
      <p:sp>
        <p:nvSpPr>
          <p:cNvPr id="25603" name="Rectangle 3"/>
          <p:cNvSpPr>
            <a:spLocks noGrp="1" noChangeArrowheads="1"/>
          </p:cNvSpPr>
          <p:nvPr>
            <p:ph idx="1"/>
          </p:nvPr>
        </p:nvSpPr>
        <p:spPr>
          <a:xfrm>
            <a:off x="628652" y="1676400"/>
            <a:ext cx="7886700" cy="4351336"/>
          </a:xfrm>
        </p:spPr>
        <p:txBody>
          <a:bodyPr>
            <a:normAutofit/>
          </a:bodyPr>
          <a:lstStyle/>
          <a:p>
            <a:pPr>
              <a:spcAft>
                <a:spcPts val="900"/>
              </a:spcAft>
            </a:pPr>
            <a:r>
              <a:rPr lang="en-US" dirty="0" smtClean="0"/>
              <a:t>Provide accessible space</a:t>
            </a:r>
            <a:r>
              <a:rPr lang="en-US" dirty="0"/>
              <a:t> </a:t>
            </a:r>
            <a:r>
              <a:rPr lang="en-US" dirty="0" smtClean="0"/>
              <a:t>in patient rooms, examination/treatment/procedure rooms, an accessible route to services, restrooms, etc.</a:t>
            </a:r>
          </a:p>
          <a:p>
            <a:pPr>
              <a:spcAft>
                <a:spcPts val="900"/>
              </a:spcAft>
            </a:pPr>
            <a:r>
              <a:rPr lang="en-US" dirty="0" smtClean="0"/>
              <a:t>Defines accessible medical equipment and ancillary equipment needed for </a:t>
            </a:r>
            <a:r>
              <a:rPr lang="en-US" dirty="0"/>
              <a:t>examination/treatment/procedure </a:t>
            </a:r>
            <a:r>
              <a:rPr lang="en-US" dirty="0" smtClean="0"/>
              <a:t>rooms &amp; spaces</a:t>
            </a:r>
          </a:p>
          <a:p>
            <a:pPr>
              <a:spcAft>
                <a:spcPts val="900"/>
              </a:spcAft>
            </a:pPr>
            <a:r>
              <a:rPr lang="en-US" dirty="0" smtClean="0"/>
              <a:t>Maintain equipment necessary to accommodate patients with disabilities – including visual notification devices, assistive listening devices, telephones with amplified headsets, TTY, etc.</a:t>
            </a:r>
            <a:endParaRPr lang="en-US" dirty="0"/>
          </a:p>
          <a:p>
            <a:pPr lvl="1"/>
            <a:endParaRPr lang="en-US" dirty="0"/>
          </a:p>
        </p:txBody>
      </p:sp>
    </p:spTree>
    <p:extLst>
      <p:ext uri="{BB962C8B-B14F-4D97-AF65-F5344CB8AC3E}">
        <p14:creationId xmlns:p14="http://schemas.microsoft.com/office/powerpoint/2010/main" val="206410344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Install &amp; Use Accessible Medical Equipment</a:t>
            </a:r>
            <a:endParaRPr lang="en-US" dirty="0"/>
          </a:p>
        </p:txBody>
      </p:sp>
    </p:spTree>
    <p:extLst>
      <p:ext uri="{BB962C8B-B14F-4D97-AF65-F5344CB8AC3E}">
        <p14:creationId xmlns:p14="http://schemas.microsoft.com/office/powerpoint/2010/main" val="167395838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Accessible Medical Equipment </a:t>
            </a:r>
            <a:br>
              <a:rPr lang="en-US" dirty="0" smtClean="0"/>
            </a:br>
            <a:r>
              <a:rPr lang="en-US" dirty="0" smtClean="0"/>
              <a:t/>
            </a:r>
            <a:br>
              <a:rPr lang="en-US" dirty="0" smtClean="0"/>
            </a:br>
            <a:endParaRPr lang="en-US" dirty="0"/>
          </a:p>
        </p:txBody>
      </p:sp>
      <p:sp>
        <p:nvSpPr>
          <p:cNvPr id="7" name="Content Placeholder 6"/>
          <p:cNvSpPr>
            <a:spLocks noGrp="1"/>
          </p:cNvSpPr>
          <p:nvPr>
            <p:ph idx="1"/>
          </p:nvPr>
        </p:nvSpPr>
        <p:spPr/>
        <p:txBody>
          <a:bodyPr/>
          <a:lstStyle/>
          <a:p>
            <a:r>
              <a:rPr lang="en-US" dirty="0" smtClean="0"/>
              <a:t>DOJ expects that equipment will be used to make examinations, procedures, and treatment accessible</a:t>
            </a:r>
          </a:p>
          <a:p>
            <a:endParaRPr lang="en-US" dirty="0"/>
          </a:p>
          <a:p>
            <a:r>
              <a:rPr lang="en-US" dirty="0"/>
              <a:t>Federal standards are in development &amp; Sutter participated in the development</a:t>
            </a:r>
          </a:p>
          <a:p>
            <a:pPr marL="0" indent="0">
              <a:buNone/>
            </a:pPr>
            <a:endParaRPr lang="en-US" dirty="0" smtClean="0"/>
          </a:p>
          <a:p>
            <a:r>
              <a:rPr lang="en-US" dirty="0" smtClean="0"/>
              <a:t>There is no mandated scoping criteria so evaluate what makes sense for each practice</a:t>
            </a:r>
          </a:p>
          <a:p>
            <a:pPr lvl="1"/>
            <a:r>
              <a:rPr lang="en-US" dirty="0" smtClean="0"/>
              <a:t>Minimum of 1 accessible piece of equipment for each practice/office/clinic</a:t>
            </a:r>
          </a:p>
          <a:p>
            <a:pPr lvl="1"/>
            <a:r>
              <a:rPr lang="en-US" dirty="0"/>
              <a:t>M</a:t>
            </a:r>
            <a:r>
              <a:rPr lang="en-US" dirty="0" smtClean="0"/>
              <a:t>ore if large practice or several physicians who do not share office space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9570807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Accessible Medical Equipment</a:t>
            </a:r>
            <a:endParaRPr lang="en-US" dirty="0"/>
          </a:p>
        </p:txBody>
      </p:sp>
      <p:sp>
        <p:nvSpPr>
          <p:cNvPr id="5" name="Content Placeholder 4"/>
          <p:cNvSpPr>
            <a:spLocks noGrp="1"/>
          </p:cNvSpPr>
          <p:nvPr>
            <p:ph idx="1"/>
          </p:nvPr>
        </p:nvSpPr>
        <p:spPr>
          <a:xfrm>
            <a:off x="628652" y="1824913"/>
            <a:ext cx="7886700" cy="4486274"/>
          </a:xfrm>
        </p:spPr>
        <p:txBody>
          <a:bodyPr>
            <a:normAutofit/>
          </a:bodyPr>
          <a:lstStyle/>
          <a:p>
            <a:pPr>
              <a:spcBef>
                <a:spcPts val="0"/>
              </a:spcBef>
            </a:pPr>
            <a:r>
              <a:rPr lang="en-US" dirty="0" smtClean="0"/>
              <a:t>Your </a:t>
            </a:r>
            <a:r>
              <a:rPr lang="en-US" dirty="0"/>
              <a:t>system will need to examine your model of care, size and figure out what works in your system/facilities</a:t>
            </a:r>
          </a:p>
          <a:p>
            <a:pPr>
              <a:spcBef>
                <a:spcPts val="0"/>
              </a:spcBef>
            </a:pPr>
            <a:endParaRPr lang="en-US" dirty="0"/>
          </a:p>
          <a:p>
            <a:pPr>
              <a:spcBef>
                <a:spcPts val="0"/>
              </a:spcBef>
            </a:pPr>
            <a:r>
              <a:rPr lang="en-US" dirty="0" smtClean="0"/>
              <a:t>Sutter used knowledge of disability access plus healthcare practices to create its own standards to fulfill the needs of our patients</a:t>
            </a:r>
          </a:p>
          <a:p>
            <a:pPr>
              <a:spcBef>
                <a:spcPts val="0"/>
              </a:spcBef>
            </a:pPr>
            <a:endParaRPr lang="en-US" dirty="0" smtClean="0"/>
          </a:p>
          <a:p>
            <a:pPr>
              <a:spcBef>
                <a:spcPts val="0"/>
              </a:spcBef>
            </a:pPr>
            <a:r>
              <a:rPr lang="en-US" dirty="0" smtClean="0"/>
              <a:t>Sutter is tracking the process and bringing in the requirements into our sourcing process to assure our use of the most accessible equipment </a:t>
            </a:r>
          </a:p>
          <a:p>
            <a:pPr>
              <a:spcBef>
                <a:spcPts val="0"/>
              </a:spcBef>
              <a:buNone/>
            </a:pPr>
            <a:endParaRPr lang="en-US" dirty="0" smtClean="0"/>
          </a:p>
          <a:p>
            <a:pPr>
              <a:spcBef>
                <a:spcPts val="0"/>
              </a:spcBef>
            </a:pPr>
            <a:r>
              <a:rPr lang="en-US" dirty="0" smtClean="0"/>
              <a:t>Sutter standards must be used in all new and existing spaces</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6693650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457200" y="1295400"/>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Accessible Medical Equipment</a:t>
            </a:r>
            <a:endParaRPr lang="en-US" dirty="0"/>
          </a:p>
        </p:txBody>
      </p:sp>
    </p:spTree>
    <p:extLst>
      <p:ext uri="{BB962C8B-B14F-4D97-AF65-F5344CB8AC3E}">
        <p14:creationId xmlns:p14="http://schemas.microsoft.com/office/powerpoint/2010/main" val="34491203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Problem-Solving for Patient/Family/Companion Issues</a:t>
            </a:r>
            <a:endParaRPr lang="en-US" dirty="0"/>
          </a:p>
        </p:txBody>
      </p:sp>
      <p:sp>
        <p:nvSpPr>
          <p:cNvPr id="3" name="Content Placeholder 2"/>
          <p:cNvSpPr>
            <a:spLocks noGrp="1"/>
          </p:cNvSpPr>
          <p:nvPr>
            <p:ph idx="1"/>
          </p:nvPr>
        </p:nvSpPr>
        <p:spPr/>
        <p:txBody>
          <a:bodyPr/>
          <a:lstStyle/>
          <a:p>
            <a:r>
              <a:rPr lang="en-US" dirty="0" smtClean="0"/>
              <a:t>Designate &amp; train staff who can assist in problem-solving patient issues</a:t>
            </a:r>
          </a:p>
          <a:p>
            <a:endParaRPr lang="en-US" dirty="0" smtClean="0"/>
          </a:p>
          <a:p>
            <a:r>
              <a:rPr lang="en-US" dirty="0" smtClean="0"/>
              <a:t>Best Practice: Need to have knowledge of disability and how people with disabilities navigate and live in the world</a:t>
            </a:r>
          </a:p>
          <a:p>
            <a:endParaRPr lang="en-US" dirty="0"/>
          </a:p>
          <a:p>
            <a:r>
              <a:rPr lang="en-US" dirty="0" smtClean="0"/>
              <a:t>This differs from a clinical understanding of diagnoses</a:t>
            </a:r>
          </a:p>
        </p:txBody>
      </p:sp>
    </p:spTree>
    <p:extLst>
      <p:ext uri="{BB962C8B-B14F-4D97-AF65-F5344CB8AC3E}">
        <p14:creationId xmlns:p14="http://schemas.microsoft.com/office/powerpoint/2010/main" val="3762417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a:t>
            </a:r>
            <a:endParaRPr lang="en-US" dirty="0"/>
          </a:p>
        </p:txBody>
      </p:sp>
      <p:sp>
        <p:nvSpPr>
          <p:cNvPr id="3" name="Content Placeholder 2"/>
          <p:cNvSpPr>
            <a:spLocks noGrp="1"/>
          </p:cNvSpPr>
          <p:nvPr>
            <p:ph idx="1"/>
          </p:nvPr>
        </p:nvSpPr>
        <p:spPr/>
        <p:txBody>
          <a:bodyPr/>
          <a:lstStyle/>
          <a:p>
            <a:r>
              <a:rPr lang="en-US" dirty="0"/>
              <a:t>Accommodations are </a:t>
            </a:r>
            <a:r>
              <a:rPr lang="en-US" dirty="0" smtClean="0"/>
              <a:t>assistance or alterations made </a:t>
            </a:r>
            <a:r>
              <a:rPr lang="en-US" dirty="0"/>
              <a:t>to </a:t>
            </a:r>
            <a:r>
              <a:rPr lang="en-US" dirty="0" smtClean="0"/>
              <a:t>equipment, </a:t>
            </a:r>
            <a:r>
              <a:rPr lang="en-US" dirty="0"/>
              <a:t>procedures, or systems that enable a person with a disability to </a:t>
            </a:r>
            <a:r>
              <a:rPr lang="en-US" dirty="0" smtClean="0"/>
              <a:t>participate in care, get on and position selves for care, communicate effectively and participate in care to the maximum </a:t>
            </a:r>
            <a:r>
              <a:rPr lang="en-US" dirty="0"/>
              <a:t>extent </a:t>
            </a:r>
            <a:r>
              <a:rPr lang="en-US" dirty="0" smtClean="0"/>
              <a:t>possible</a:t>
            </a:r>
          </a:p>
          <a:p>
            <a:endParaRPr lang="en-US" dirty="0" smtClean="0"/>
          </a:p>
          <a:p>
            <a:r>
              <a:rPr lang="en-US" dirty="0" smtClean="0"/>
              <a:t>An </a:t>
            </a:r>
            <a:r>
              <a:rPr lang="en-US" dirty="0"/>
              <a:t>accommodation </a:t>
            </a:r>
            <a:r>
              <a:rPr lang="en-US" dirty="0" smtClean="0"/>
              <a:t>may be </a:t>
            </a:r>
            <a:r>
              <a:rPr lang="en-US" dirty="0"/>
              <a:t>a modification to an existing environment or process to increase the participation by an </a:t>
            </a:r>
            <a:r>
              <a:rPr lang="en-US" dirty="0" smtClean="0"/>
              <a:t>person with a disability</a:t>
            </a:r>
            <a:r>
              <a:rPr lang="en-US" dirty="0"/>
              <a:t> </a:t>
            </a:r>
            <a:r>
              <a:rPr lang="en-US" dirty="0" smtClean="0"/>
              <a:t>--CDC </a:t>
            </a:r>
          </a:p>
        </p:txBody>
      </p:sp>
    </p:spTree>
    <p:extLst>
      <p:ext uri="{BB962C8B-B14F-4D97-AF65-F5344CB8AC3E}">
        <p14:creationId xmlns:p14="http://schemas.microsoft.com/office/powerpoint/2010/main" val="400110017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2831175"/>
            <a:ext cx="2151408" cy="1563947"/>
          </a:xfrm>
          <a:prstGeom prst="wedgeRectCallout">
            <a:avLst>
              <a:gd name="adj1" fmla="val 50577"/>
              <a:gd name="adj2" fmla="val 266"/>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sz="2100" b="1" dirty="0"/>
              <a:t/>
            </a:r>
            <a:br>
              <a:rPr lang="en-US" sz="2100" b="1" dirty="0"/>
            </a:br>
            <a:r>
              <a:rPr lang="en-US" sz="2100" b="1" dirty="0"/>
              <a:t>Determine</a:t>
            </a:r>
            <a:br>
              <a:rPr lang="en-US" sz="2100" b="1" dirty="0"/>
            </a:br>
            <a:r>
              <a:rPr lang="en-US" sz="2100" b="1" dirty="0"/>
              <a:t> Needs for Accommodations</a:t>
            </a:r>
            <a:r>
              <a:rPr lang="en-US" sz="2100" b="1" dirty="0">
                <a:solidFill>
                  <a:srgbClr val="008080"/>
                </a:solidFill>
              </a:rPr>
              <a:t> </a:t>
            </a:r>
            <a:endParaRPr lang="en-US" sz="2100" dirty="0"/>
          </a:p>
        </p:txBody>
      </p:sp>
      <p:sp>
        <p:nvSpPr>
          <p:cNvPr id="4" name="Slide Number Placeholder 3"/>
          <p:cNvSpPr>
            <a:spLocks noGrp="1"/>
          </p:cNvSpPr>
          <p:nvPr>
            <p:ph type="sldNum" sz="quarter" idx="8"/>
          </p:nvPr>
        </p:nvSpPr>
        <p:spPr/>
        <p:txBody>
          <a:bodyPr/>
          <a:lstStyle/>
          <a:p>
            <a:fld id="{F37AC770-6983-9248-8334-88C60FF9F8EF}" type="slidenum">
              <a:rPr lang="en-US" smtClean="0">
                <a:solidFill>
                  <a:prstClr val="black">
                    <a:tint val="75000"/>
                  </a:prstClr>
                </a:solidFill>
              </a:rPr>
              <a:pPr/>
              <a:t>39</a:t>
            </a:fld>
            <a:endParaRPr lang="en-US" dirty="0">
              <a:solidFill>
                <a:prstClr val="black">
                  <a:tint val="75000"/>
                </a:prstClr>
              </a:solidFill>
            </a:endParaRPr>
          </a:p>
        </p:txBody>
      </p:sp>
      <p:sp>
        <p:nvSpPr>
          <p:cNvPr id="6" name="Rectangle 5"/>
          <p:cNvSpPr/>
          <p:nvPr/>
        </p:nvSpPr>
        <p:spPr>
          <a:xfrm>
            <a:off x="3449293" y="1661710"/>
            <a:ext cx="4931051" cy="3902879"/>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100" b="1" dirty="0">
                <a:solidFill>
                  <a:schemeClr val="tx1">
                    <a:lumMod val="75000"/>
                    <a:lumOff val="25000"/>
                  </a:schemeClr>
                </a:solidFill>
              </a:rPr>
              <a:t>Consult the patient about  what will work </a:t>
            </a:r>
          </a:p>
          <a:p>
            <a:pPr marL="342900" indent="-342900">
              <a:buFont typeface="Arial" panose="020B0604020202020204" pitchFamily="34" charset="0"/>
              <a:buChar char="•"/>
            </a:pPr>
            <a:endParaRPr lang="en-US" sz="2100" b="1" dirty="0">
              <a:solidFill>
                <a:schemeClr val="tx1">
                  <a:lumMod val="75000"/>
                  <a:lumOff val="25000"/>
                </a:schemeClr>
              </a:solidFill>
            </a:endParaRPr>
          </a:p>
          <a:p>
            <a:pPr marL="342900" indent="-342900">
              <a:buFont typeface="Arial" panose="020B0604020202020204" pitchFamily="34" charset="0"/>
              <a:buChar char="•"/>
            </a:pPr>
            <a:r>
              <a:rPr lang="en-US" sz="2100" b="1" dirty="0">
                <a:solidFill>
                  <a:schemeClr val="tx1">
                    <a:lumMod val="75000"/>
                    <a:lumOff val="25000"/>
                  </a:schemeClr>
                </a:solidFill>
              </a:rPr>
              <a:t>A</a:t>
            </a:r>
            <a:r>
              <a:rPr lang="en-US" sz="2100" b="1" dirty="0" smtClean="0">
                <a:solidFill>
                  <a:schemeClr val="tx1">
                    <a:lumMod val="75000"/>
                    <a:lumOff val="25000"/>
                  </a:schemeClr>
                </a:solidFill>
              </a:rPr>
              <a:t>sk </a:t>
            </a:r>
            <a:r>
              <a:rPr lang="en-US" sz="2100" b="1" u="sng" dirty="0">
                <a:solidFill>
                  <a:schemeClr val="tx1">
                    <a:lumMod val="75000"/>
                    <a:lumOff val="25000"/>
                  </a:schemeClr>
                </a:solidFill>
              </a:rPr>
              <a:t>function-based questions</a:t>
            </a:r>
            <a:r>
              <a:rPr lang="en-US" sz="2100" b="1" dirty="0">
                <a:solidFill>
                  <a:schemeClr val="tx1">
                    <a:lumMod val="75000"/>
                    <a:lumOff val="25000"/>
                  </a:schemeClr>
                </a:solidFill>
              </a:rPr>
              <a:t>—rather than diagnostic </a:t>
            </a:r>
            <a:r>
              <a:rPr lang="en-US" sz="2100" b="1" dirty="0" smtClean="0">
                <a:solidFill>
                  <a:schemeClr val="tx1">
                    <a:lumMod val="75000"/>
                    <a:lumOff val="25000"/>
                  </a:schemeClr>
                </a:solidFill>
              </a:rPr>
              <a:t>information</a:t>
            </a:r>
          </a:p>
          <a:p>
            <a:pPr marL="342900" indent="-342900">
              <a:buFont typeface="Arial" panose="020B0604020202020204" pitchFamily="34" charset="0"/>
              <a:buChar char="•"/>
            </a:pPr>
            <a:endParaRPr lang="en-US" sz="2100" b="1" dirty="0">
              <a:solidFill>
                <a:schemeClr val="tx1">
                  <a:lumMod val="75000"/>
                  <a:lumOff val="25000"/>
                </a:schemeClr>
              </a:solidFill>
            </a:endParaRPr>
          </a:p>
          <a:p>
            <a:pPr marL="342900" indent="-342900">
              <a:buFont typeface="Arial" panose="020B0604020202020204" pitchFamily="34" charset="0"/>
              <a:buChar char="•"/>
            </a:pPr>
            <a:r>
              <a:rPr lang="en-US" sz="2100" b="1" dirty="0" smtClean="0">
                <a:solidFill>
                  <a:schemeClr val="tx1">
                    <a:lumMod val="75000"/>
                    <a:lumOff val="25000"/>
                  </a:schemeClr>
                </a:solidFill>
              </a:rPr>
              <a:t>Do you need a disability-related accommodation or assistance?</a:t>
            </a:r>
          </a:p>
          <a:p>
            <a:pPr marL="342900" indent="-342900">
              <a:buFont typeface="Arial" panose="020B0604020202020204" pitchFamily="34" charset="0"/>
              <a:buChar char="•"/>
            </a:pPr>
            <a:endParaRPr lang="en-US" sz="2100" b="1" dirty="0">
              <a:solidFill>
                <a:schemeClr val="tx1">
                  <a:lumMod val="75000"/>
                  <a:lumOff val="25000"/>
                </a:schemeClr>
              </a:solidFill>
            </a:endParaRPr>
          </a:p>
        </p:txBody>
      </p:sp>
      <p:sp>
        <p:nvSpPr>
          <p:cNvPr id="2" name="Striped Right Arrow 1"/>
          <p:cNvSpPr/>
          <p:nvPr/>
        </p:nvSpPr>
        <p:spPr>
          <a:xfrm>
            <a:off x="2660650" y="3317873"/>
            <a:ext cx="698501" cy="590550"/>
          </a:xfrm>
          <a:prstGeom prst="striped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1014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02669167"/>
              </p:ext>
            </p:extLst>
          </p:nvPr>
        </p:nvGraphicFramePr>
        <p:xfrm>
          <a:off x="1685925" y="1295400"/>
          <a:ext cx="577215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Sutter Resources for our Affiliates</a:t>
            </a:r>
            <a:endParaRPr lang="en-US" dirty="0"/>
          </a:p>
        </p:txBody>
      </p:sp>
      <p:sp>
        <p:nvSpPr>
          <p:cNvPr id="3" name="Rounded Rectangle 2"/>
          <p:cNvSpPr/>
          <p:nvPr/>
        </p:nvSpPr>
        <p:spPr>
          <a:xfrm>
            <a:off x="3771900" y="5486400"/>
            <a:ext cx="1600200" cy="1066800"/>
          </a:xfrm>
          <a:prstGeom prst="round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a:t>Local Entity ADA Coordinator</a:t>
            </a:r>
          </a:p>
        </p:txBody>
      </p:sp>
      <p:sp>
        <p:nvSpPr>
          <p:cNvPr id="4" name="Down Arrow 3"/>
          <p:cNvSpPr/>
          <p:nvPr/>
        </p:nvSpPr>
        <p:spPr>
          <a:xfrm>
            <a:off x="4381500" y="5105400"/>
            <a:ext cx="381000" cy="381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359845"/>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Complaint Process</a:t>
            </a:r>
            <a:endParaRPr lang="en-US" dirty="0"/>
          </a:p>
        </p:txBody>
      </p:sp>
      <p:sp>
        <p:nvSpPr>
          <p:cNvPr id="8" name="Content Placeholder 7"/>
          <p:cNvSpPr>
            <a:spLocks noGrp="1"/>
          </p:cNvSpPr>
          <p:nvPr>
            <p:ph idx="1"/>
          </p:nvPr>
        </p:nvSpPr>
        <p:spPr/>
        <p:txBody>
          <a:bodyPr/>
          <a:lstStyle/>
          <a:p>
            <a:r>
              <a:rPr lang="en-US" dirty="0" smtClean="0"/>
              <a:t>Nearly all healthcare entities have a complaint process</a:t>
            </a:r>
          </a:p>
          <a:p>
            <a:endParaRPr lang="en-US" dirty="0" smtClean="0"/>
          </a:p>
          <a:p>
            <a:r>
              <a:rPr lang="en-US" dirty="0" smtClean="0"/>
              <a:t>Make sure the complaint process is available in alternative formats and communicates that assistance and/or accommodations are available where needed</a:t>
            </a:r>
          </a:p>
          <a:p>
            <a:endParaRPr lang="en-US" dirty="0"/>
          </a:p>
          <a:p>
            <a:r>
              <a:rPr lang="en-US" dirty="0" smtClean="0"/>
              <a:t>Train those who respond to complaints on disability access issues and the importance of talking with the person with a disability to assure understanding of the issues</a:t>
            </a:r>
          </a:p>
          <a:p>
            <a:endParaRPr lang="en-US" dirty="0"/>
          </a:p>
        </p:txBody>
      </p:sp>
    </p:spTree>
    <p:extLst>
      <p:ext uri="{BB962C8B-B14F-4D97-AF65-F5344CB8AC3E}">
        <p14:creationId xmlns:p14="http://schemas.microsoft.com/office/powerpoint/2010/main" val="177651106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Barriers in Existing Facilities</a:t>
            </a:r>
            <a:endParaRPr lang="en-US" dirty="0"/>
          </a:p>
        </p:txBody>
      </p:sp>
      <p:sp>
        <p:nvSpPr>
          <p:cNvPr id="3" name="Content Placeholder 2"/>
          <p:cNvSpPr>
            <a:spLocks noGrp="1"/>
          </p:cNvSpPr>
          <p:nvPr>
            <p:ph idx="1"/>
          </p:nvPr>
        </p:nvSpPr>
        <p:spPr/>
        <p:txBody>
          <a:bodyPr/>
          <a:lstStyle/>
          <a:p>
            <a:r>
              <a:rPr lang="en-US" dirty="0" smtClean="0"/>
              <a:t>Building codes provide accessibility to buildings but are triggered only when you remodel or construct new facilities</a:t>
            </a:r>
          </a:p>
          <a:p>
            <a:endParaRPr lang="en-US" dirty="0" smtClean="0"/>
          </a:p>
          <a:p>
            <a:r>
              <a:rPr lang="en-US" dirty="0" smtClean="0"/>
              <a:t>Architects may not understand this obligation unless you hire someone with specific training or focus on disability access</a:t>
            </a:r>
          </a:p>
          <a:p>
            <a:endParaRPr lang="en-US" dirty="0" smtClean="0"/>
          </a:p>
          <a:p>
            <a:r>
              <a:rPr lang="en-US" dirty="0" smtClean="0"/>
              <a:t>It is a common belief that having the plans approved by the building official assures full accessibility</a:t>
            </a:r>
          </a:p>
          <a:p>
            <a:pPr marL="0" indent="0">
              <a:buNone/>
            </a:pPr>
            <a:endParaRPr lang="en-US" dirty="0" smtClean="0"/>
          </a:p>
        </p:txBody>
      </p:sp>
    </p:spTree>
    <p:extLst>
      <p:ext uri="{BB962C8B-B14F-4D97-AF65-F5344CB8AC3E}">
        <p14:creationId xmlns:p14="http://schemas.microsoft.com/office/powerpoint/2010/main" val="344563705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t>
            </a:r>
            <a:r>
              <a:rPr lang="en-US" dirty="0" smtClean="0"/>
              <a:t>Accessibility: Beyond the Survey</a:t>
            </a:r>
            <a:endParaRPr lang="en-US" dirty="0"/>
          </a:p>
        </p:txBody>
      </p:sp>
      <p:sp>
        <p:nvSpPr>
          <p:cNvPr id="3" name="Content Placeholder 2"/>
          <p:cNvSpPr>
            <a:spLocks noGrp="1"/>
          </p:cNvSpPr>
          <p:nvPr>
            <p:ph idx="1"/>
          </p:nvPr>
        </p:nvSpPr>
        <p:spPr/>
        <p:txBody>
          <a:bodyPr>
            <a:normAutofit/>
          </a:bodyPr>
          <a:lstStyle/>
          <a:p>
            <a:r>
              <a:rPr lang="en-US" dirty="0" smtClean="0"/>
              <a:t>Barrier removal should prioritize the biggest barriers prohibiting people with disabilities from navigating your space  and benefiting from all programs and  services</a:t>
            </a:r>
          </a:p>
          <a:p>
            <a:endParaRPr lang="en-US" dirty="0" smtClean="0"/>
          </a:p>
          <a:p>
            <a:r>
              <a:rPr lang="en-US" dirty="0" smtClean="0"/>
              <a:t>An effective method is to have a survey done by a knowledgeable access expert who includes this information in the survey data</a:t>
            </a:r>
          </a:p>
          <a:p>
            <a:pPr>
              <a:buNone/>
            </a:pPr>
            <a:endParaRPr lang="en-US" dirty="0" smtClean="0"/>
          </a:p>
          <a:p>
            <a:r>
              <a:rPr lang="en-US" dirty="0" smtClean="0"/>
              <a:t>Another method could be to use an advisory group of persons with disabilities using your service to weigh in on the issues</a:t>
            </a:r>
            <a:endParaRPr lang="en-US" dirty="0"/>
          </a:p>
        </p:txBody>
      </p:sp>
    </p:spTree>
    <p:extLst>
      <p:ext uri="{BB962C8B-B14F-4D97-AF65-F5344CB8AC3E}">
        <p14:creationId xmlns:p14="http://schemas.microsoft.com/office/powerpoint/2010/main" val="180642992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Physical Accessibility</a:t>
            </a:r>
            <a:endParaRPr lang="en-US" dirty="0"/>
          </a:p>
        </p:txBody>
      </p:sp>
      <p:graphicFrame>
        <p:nvGraphicFramePr>
          <p:cNvPr id="7" name="Content Placeholder 6"/>
          <p:cNvGraphicFramePr>
            <a:graphicFrameLocks noGrp="1"/>
          </p:cNvGraphicFramePr>
          <p:nvPr>
            <p:ph idx="1"/>
            <p:extLst/>
          </p:nvPr>
        </p:nvGraphicFramePr>
        <p:xfrm>
          <a:off x="457200" y="205740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712329"/>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Disability </a:t>
            </a:r>
            <a:r>
              <a:rPr lang="en-US" dirty="0" smtClean="0"/>
              <a:t>Access Principles</a:t>
            </a:r>
            <a:endParaRPr lang="en-US" dirty="0"/>
          </a:p>
        </p:txBody>
      </p:sp>
    </p:spTree>
    <p:extLst>
      <p:ext uri="{BB962C8B-B14F-4D97-AF65-F5344CB8AC3E}">
        <p14:creationId xmlns:p14="http://schemas.microsoft.com/office/powerpoint/2010/main" val="15552962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en-US" dirty="0"/>
              <a:t>Discrimination</a:t>
            </a:r>
          </a:p>
        </p:txBody>
      </p:sp>
      <p:sp>
        <p:nvSpPr>
          <p:cNvPr id="220163" name="Rectangle 3"/>
          <p:cNvSpPr>
            <a:spLocks noGrp="1" noChangeArrowheads="1"/>
          </p:cNvSpPr>
          <p:nvPr>
            <p:ph idx="1"/>
          </p:nvPr>
        </p:nvSpPr>
        <p:spPr/>
        <p:txBody>
          <a:bodyPr>
            <a:normAutofit/>
          </a:bodyPr>
          <a:lstStyle/>
          <a:p>
            <a:r>
              <a:rPr lang="en-US" altLang="en-US" dirty="0"/>
              <a:t>A failure to take steps </a:t>
            </a:r>
            <a:r>
              <a:rPr lang="en-US" altLang="en-US" dirty="0" smtClean="0"/>
              <a:t>necessary </a:t>
            </a:r>
            <a:r>
              <a:rPr lang="en-US" altLang="en-US" dirty="0"/>
              <a:t>to ensure that no individual with a disability is excluded, denied services, segregated or otherwise treated </a:t>
            </a:r>
            <a:r>
              <a:rPr lang="en-US" altLang="en-US" dirty="0" smtClean="0"/>
              <a:t>differently</a:t>
            </a:r>
          </a:p>
          <a:p>
            <a:endParaRPr lang="en-US" altLang="en-US" dirty="0"/>
          </a:p>
          <a:p>
            <a:r>
              <a:rPr lang="en-US" dirty="0"/>
              <a:t>It is essential that a person with a disability receives medical services equal to those received by a person without a </a:t>
            </a:r>
            <a:r>
              <a:rPr lang="en-US" dirty="0" smtClean="0"/>
              <a:t>disability</a:t>
            </a:r>
          </a:p>
          <a:p>
            <a:endParaRPr lang="en-US" altLang="en-US" dirty="0"/>
          </a:p>
          <a:p>
            <a:r>
              <a:rPr lang="en-US" altLang="en-US" dirty="0" smtClean="0"/>
              <a:t>If you provide a service, benefit, education, etc. everyone should have access to it</a:t>
            </a:r>
          </a:p>
          <a:p>
            <a:endParaRPr lang="en-US" altLang="en-US" dirty="0"/>
          </a:p>
          <a:p>
            <a:endParaRPr lang="en-US" dirty="0"/>
          </a:p>
          <a:p>
            <a:endParaRPr lang="en-US" altLang="en-US" dirty="0"/>
          </a:p>
          <a:p>
            <a:endParaRPr lang="en-US" altLang="en-US" dirty="0"/>
          </a:p>
        </p:txBody>
      </p:sp>
    </p:spTree>
    <p:extLst>
      <p:ext uri="{BB962C8B-B14F-4D97-AF65-F5344CB8AC3E}">
        <p14:creationId xmlns:p14="http://schemas.microsoft.com/office/powerpoint/2010/main" val="217294174"/>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Principle to Underlie All Activities</a:t>
            </a:r>
            <a:endParaRPr lang="en-US" dirty="0"/>
          </a:p>
        </p:txBody>
      </p:sp>
      <p:sp>
        <p:nvSpPr>
          <p:cNvPr id="32771" name="Rectangle 4"/>
          <p:cNvSpPr>
            <a:spLocks noGrp="1" noChangeArrowheads="1"/>
          </p:cNvSpPr>
          <p:nvPr>
            <p:ph sz="half" idx="4294967295"/>
          </p:nvPr>
        </p:nvSpPr>
        <p:spPr>
          <a:xfrm>
            <a:off x="5191126" y="1252288"/>
            <a:ext cx="3467100" cy="3733800"/>
          </a:xfrm>
          <a:prstGeom prst="ellipse">
            <a:avLst/>
          </a:prstGeom>
          <a:noFill/>
          <a:ln/>
        </p:spPr>
        <p:style>
          <a:lnRef idx="3">
            <a:schemeClr val="lt1"/>
          </a:lnRef>
          <a:fillRef idx="1">
            <a:schemeClr val="accent5"/>
          </a:fillRef>
          <a:effectRef idx="1">
            <a:schemeClr val="accent5"/>
          </a:effectRef>
          <a:fontRef idx="minor">
            <a:schemeClr val="lt1"/>
          </a:fontRef>
        </p:style>
        <p:txBody>
          <a:bodyPr>
            <a:normAutofit/>
          </a:bodyPr>
          <a:lstStyle/>
          <a:p>
            <a:pPr algn="ctr">
              <a:lnSpc>
                <a:spcPct val="90000"/>
              </a:lnSpc>
              <a:buFont typeface="Wingdings" pitchFamily="2" charset="2"/>
              <a:buNone/>
            </a:pPr>
            <a:endParaRPr lang="en-US" sz="3200" b="1" dirty="0" smtClean="0"/>
          </a:p>
          <a:p>
            <a:pPr algn="ctr">
              <a:lnSpc>
                <a:spcPct val="90000"/>
              </a:lnSpc>
              <a:buFont typeface="Wingdings" pitchFamily="2" charset="2"/>
              <a:buNone/>
            </a:pPr>
            <a:r>
              <a:rPr lang="en-US" sz="3200" b="1" dirty="0" smtClean="0">
                <a:solidFill>
                  <a:schemeClr val="accent1">
                    <a:lumMod val="50000"/>
                  </a:schemeClr>
                </a:solidFill>
                <a:effectLst>
                  <a:glow rad="63500">
                    <a:schemeClr val="accent6">
                      <a:satMod val="175000"/>
                      <a:alpha val="40000"/>
                    </a:schemeClr>
                  </a:glow>
                </a:effectLst>
              </a:rPr>
              <a:t>If you provide </a:t>
            </a:r>
          </a:p>
          <a:p>
            <a:pPr algn="ctr">
              <a:lnSpc>
                <a:spcPct val="90000"/>
              </a:lnSpc>
              <a:buFont typeface="Wingdings" pitchFamily="2" charset="2"/>
              <a:buNone/>
            </a:pPr>
            <a:r>
              <a:rPr lang="en-US" sz="3200" b="1" dirty="0" smtClean="0">
                <a:solidFill>
                  <a:schemeClr val="accent1">
                    <a:lumMod val="50000"/>
                  </a:schemeClr>
                </a:solidFill>
                <a:effectLst>
                  <a:glow rad="63500">
                    <a:schemeClr val="accent6">
                      <a:satMod val="175000"/>
                      <a:alpha val="40000"/>
                    </a:schemeClr>
                  </a:glow>
                </a:effectLst>
              </a:rPr>
              <a:t>It, you must provide it for all</a:t>
            </a:r>
          </a:p>
        </p:txBody>
      </p:sp>
      <p:graphicFrame>
        <p:nvGraphicFramePr>
          <p:cNvPr id="6" name="Diagram 5"/>
          <p:cNvGraphicFramePr/>
          <p:nvPr>
            <p:extLst>
              <p:ext uri="{D42A27DB-BD31-4B8C-83A1-F6EECF244321}">
                <p14:modId xmlns:p14="http://schemas.microsoft.com/office/powerpoint/2010/main" val="3371836391"/>
              </p:ext>
            </p:extLst>
          </p:nvPr>
        </p:nvGraphicFramePr>
        <p:xfrm>
          <a:off x="838200" y="1397000"/>
          <a:ext cx="4495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22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Eligibility Criteria Must be Relevant &amp; Neutral</a:t>
            </a:r>
            <a:br>
              <a:rPr lang="en-US" dirty="0" smtClean="0"/>
            </a:br>
            <a:endParaRPr lang="en-US" dirty="0"/>
          </a:p>
        </p:txBody>
      </p:sp>
      <p:sp>
        <p:nvSpPr>
          <p:cNvPr id="7" name="Content Placeholder 6"/>
          <p:cNvSpPr>
            <a:spLocks noGrp="1"/>
          </p:cNvSpPr>
          <p:nvPr>
            <p:ph idx="1"/>
          </p:nvPr>
        </p:nvSpPr>
        <p:spPr/>
        <p:txBody>
          <a:bodyPr/>
          <a:lstStyle/>
          <a:p>
            <a:r>
              <a:rPr lang="en-US" dirty="0" smtClean="0"/>
              <a:t>The criteria used for the eligibility for a service must be relevant to the service offered</a:t>
            </a:r>
          </a:p>
          <a:p>
            <a:r>
              <a:rPr lang="en-US" dirty="0" smtClean="0"/>
              <a:t>May not discriminate due to disability</a:t>
            </a:r>
          </a:p>
          <a:p>
            <a:r>
              <a:rPr lang="en-US" dirty="0" smtClean="0"/>
              <a:t>Examples:</a:t>
            </a:r>
          </a:p>
          <a:p>
            <a:pPr lvl="1"/>
            <a:r>
              <a:rPr lang="en-US" dirty="0" smtClean="0"/>
              <a:t>Requirement that you must be able to transfer yourself for entry into a psychiatric facility</a:t>
            </a:r>
          </a:p>
          <a:p>
            <a:pPr lvl="1"/>
            <a:r>
              <a:rPr lang="en-US" dirty="0" smtClean="0"/>
              <a:t>Require a drivers license for loaning equipment</a:t>
            </a:r>
          </a:p>
        </p:txBody>
      </p:sp>
    </p:spTree>
    <p:extLst>
      <p:ext uri="{BB962C8B-B14F-4D97-AF65-F5344CB8AC3E}">
        <p14:creationId xmlns:p14="http://schemas.microsoft.com/office/powerpoint/2010/main" val="490208684"/>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lgn="ctr"/>
            <a:r>
              <a:rPr lang="en-US" sz="2800" dirty="0" smtClean="0"/>
              <a:t>Legitimate Safety </a:t>
            </a:r>
            <a:r>
              <a:rPr lang="en-US" sz="2800" dirty="0"/>
              <a:t>R</a:t>
            </a:r>
            <a:r>
              <a:rPr lang="en-US" sz="2800" dirty="0" smtClean="0"/>
              <a:t>equirements Necessary for Safe Operation Allowed When Based on Actual Risks</a:t>
            </a:r>
            <a:endParaRPr lang="en-US" sz="2800" dirty="0"/>
          </a:p>
        </p:txBody>
      </p:sp>
      <p:sp>
        <p:nvSpPr>
          <p:cNvPr id="7" name="Content Placeholder 6"/>
          <p:cNvSpPr>
            <a:spLocks noGrp="1"/>
          </p:cNvSpPr>
          <p:nvPr>
            <p:ph idx="1"/>
          </p:nvPr>
        </p:nvSpPr>
        <p:spPr/>
        <p:txBody>
          <a:bodyPr>
            <a:normAutofit/>
          </a:bodyPr>
          <a:lstStyle/>
          <a:p>
            <a:endParaRPr lang="en-US" dirty="0" smtClean="0"/>
          </a:p>
          <a:p>
            <a:endParaRPr lang="en-US" dirty="0"/>
          </a:p>
        </p:txBody>
      </p:sp>
      <p:sp>
        <p:nvSpPr>
          <p:cNvPr id="8" name="Content Placeholder 6"/>
          <p:cNvSpPr>
            <a:spLocks noGrp="1"/>
          </p:cNvSpPr>
          <p:nvPr>
            <p:ph sz="half" idx="4294967295"/>
          </p:nvPr>
        </p:nvSpPr>
        <p:spPr>
          <a:xfrm>
            <a:off x="0" y="2590800"/>
            <a:ext cx="7162800" cy="3779838"/>
          </a:xfrm>
        </p:spPr>
        <p:txBody>
          <a:bodyPr>
            <a:normAutofit/>
          </a:bodyPr>
          <a:lstStyle/>
          <a:p>
            <a:pPr lvl="1"/>
            <a:r>
              <a:rPr lang="en-US" dirty="0" smtClean="0"/>
              <a:t>All safety requirements must be based on actual risks—not stereotypes or assumptions</a:t>
            </a:r>
          </a:p>
          <a:p>
            <a:pPr marL="0" indent="0" algn="just">
              <a:buNone/>
            </a:pPr>
            <a:endParaRPr lang="en-US" sz="2400" dirty="0" smtClean="0"/>
          </a:p>
          <a:p>
            <a:pPr lvl="1"/>
            <a:r>
              <a:rPr lang="en-US" dirty="0" smtClean="0"/>
              <a:t>Service animal with health conditions may be barred but must be based on situation</a:t>
            </a:r>
          </a:p>
          <a:p>
            <a:endParaRPr lang="en-US" dirty="0" smtClean="0"/>
          </a:p>
          <a:p>
            <a:endParaRPr lang="en-US" dirty="0"/>
          </a:p>
        </p:txBody>
      </p:sp>
    </p:spTree>
    <p:extLst>
      <p:ext uri="{BB962C8B-B14F-4D97-AF65-F5344CB8AC3E}">
        <p14:creationId xmlns:p14="http://schemas.microsoft.com/office/powerpoint/2010/main" val="413373357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Surcharge for Access!</a:t>
            </a:r>
            <a:endParaRPr lang="en-US" dirty="0"/>
          </a:p>
        </p:txBody>
      </p:sp>
      <p:sp>
        <p:nvSpPr>
          <p:cNvPr id="7" name="Content Placeholder 6"/>
          <p:cNvSpPr>
            <a:spLocks noGrp="1"/>
          </p:cNvSpPr>
          <p:nvPr>
            <p:ph idx="1"/>
          </p:nvPr>
        </p:nvSpPr>
        <p:spPr/>
        <p:txBody>
          <a:bodyPr/>
          <a:lstStyle/>
          <a:p>
            <a:r>
              <a:rPr lang="en-US" dirty="0" smtClean="0"/>
              <a:t>Clear policy guidance for staff</a:t>
            </a:r>
          </a:p>
          <a:p>
            <a:endParaRPr lang="en-US" dirty="0" smtClean="0"/>
          </a:p>
          <a:p>
            <a:r>
              <a:rPr lang="en-US" dirty="0" smtClean="0"/>
              <a:t>Often comes up on alternate format requests or ASL interpreter costs</a:t>
            </a:r>
          </a:p>
          <a:p>
            <a:endParaRPr lang="en-US" dirty="0" smtClean="0"/>
          </a:p>
          <a:p>
            <a:r>
              <a:rPr lang="en-US" dirty="0" smtClean="0"/>
              <a:t>Especially where the involvement is for a deaf family member and not the patient</a:t>
            </a:r>
          </a:p>
          <a:p>
            <a:endParaRPr lang="en-US" dirty="0" smtClean="0"/>
          </a:p>
          <a:p>
            <a:pPr lvl="1"/>
            <a:endParaRPr lang="en-US" dirty="0"/>
          </a:p>
        </p:txBody>
      </p:sp>
      <p:sp>
        <p:nvSpPr>
          <p:cNvPr id="6" name="Slide Number Placeholder 5"/>
          <p:cNvSpPr>
            <a:spLocks noGrp="1"/>
          </p:cNvSpPr>
          <p:nvPr>
            <p:ph type="sldNum" sz="quarter" idx="4294967295"/>
          </p:nvPr>
        </p:nvSpPr>
        <p:spPr>
          <a:xfrm>
            <a:off x="7996238" y="6356350"/>
            <a:ext cx="1147762" cy="365125"/>
          </a:xfrm>
          <a:prstGeom prst="rect">
            <a:avLst/>
          </a:prstGeom>
        </p:spPr>
        <p:txBody>
          <a:bodyPr/>
          <a:lstStyle/>
          <a:p>
            <a:endParaRPr lang="en-US" dirty="0"/>
          </a:p>
        </p:txBody>
      </p:sp>
    </p:spTree>
    <p:extLst>
      <p:ext uri="{BB962C8B-B14F-4D97-AF65-F5344CB8AC3E}">
        <p14:creationId xmlns:p14="http://schemas.microsoft.com/office/powerpoint/2010/main" val="361978381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Elements of a Successful Program</a:t>
            </a:r>
            <a:endParaRPr lang="en-US" dirty="0"/>
          </a:p>
        </p:txBody>
      </p:sp>
    </p:spTree>
    <p:extLst>
      <p:ext uri="{BB962C8B-B14F-4D97-AF65-F5344CB8AC3E}">
        <p14:creationId xmlns:p14="http://schemas.microsoft.com/office/powerpoint/2010/main" val="735354724"/>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Modify Policies and Procedures if Required to Provide Access</a:t>
            </a:r>
            <a:br>
              <a:rPr lang="en-US" dirty="0" smtClean="0"/>
            </a:br>
            <a:endParaRPr lang="en-US" dirty="0"/>
          </a:p>
        </p:txBody>
      </p:sp>
      <p:sp>
        <p:nvSpPr>
          <p:cNvPr id="7" name="Content Placeholder 6"/>
          <p:cNvSpPr>
            <a:spLocks noGrp="1"/>
          </p:cNvSpPr>
          <p:nvPr>
            <p:ph idx="1"/>
          </p:nvPr>
        </p:nvSpPr>
        <p:spPr/>
        <p:txBody>
          <a:bodyPr/>
          <a:lstStyle/>
          <a:p>
            <a:r>
              <a:rPr lang="en-US" dirty="0" smtClean="0"/>
              <a:t>May need to modify policies and procedures to permit the use of power-driven mobility devices by individuals with mobility disabilities or miniature ponies</a:t>
            </a:r>
          </a:p>
          <a:p>
            <a:endParaRPr lang="en-US" dirty="0" smtClean="0"/>
          </a:p>
          <a:p>
            <a:r>
              <a:rPr lang="en-US" dirty="0" smtClean="0"/>
              <a:t>Modify scheduling practices to include a procedure that allows for getting accommodation needs for patients</a:t>
            </a:r>
          </a:p>
          <a:p>
            <a:endParaRPr lang="en-US" dirty="0" smtClean="0"/>
          </a:p>
          <a:p>
            <a:r>
              <a:rPr lang="en-US" dirty="0" smtClean="0"/>
              <a:t>Address care practices that must be modified such as capturing weight</a:t>
            </a:r>
          </a:p>
          <a:p>
            <a:endParaRPr lang="en-US" dirty="0"/>
          </a:p>
        </p:txBody>
      </p:sp>
      <p:sp>
        <p:nvSpPr>
          <p:cNvPr id="6" name="Slide Number Placeholder 5"/>
          <p:cNvSpPr>
            <a:spLocks noGrp="1"/>
          </p:cNvSpPr>
          <p:nvPr>
            <p:ph type="sldNum" sz="quarter" idx="4294967295"/>
          </p:nvPr>
        </p:nvSpPr>
        <p:spPr>
          <a:xfrm>
            <a:off x="7996238" y="6356350"/>
            <a:ext cx="1147762" cy="365125"/>
          </a:xfrm>
          <a:prstGeom prst="rect">
            <a:avLst/>
          </a:prstGeom>
        </p:spPr>
        <p:txBody>
          <a:bodyPr/>
          <a:lstStyle/>
          <a:p>
            <a:endParaRPr lang="en-US" dirty="0"/>
          </a:p>
        </p:txBody>
      </p:sp>
    </p:spTree>
    <p:extLst>
      <p:ext uri="{BB962C8B-B14F-4D97-AF65-F5344CB8AC3E}">
        <p14:creationId xmlns:p14="http://schemas.microsoft.com/office/powerpoint/2010/main" val="3512796324"/>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lgn="ctr"/>
            <a:r>
              <a:rPr lang="en-US" dirty="0">
                <a:solidFill>
                  <a:srgbClr val="008080"/>
                </a:solidFill>
                <a:effectLst>
                  <a:outerShdw blurRad="38100" dist="38100" dir="2700000" algn="tl">
                    <a:srgbClr val="000000">
                      <a:alpha val="43137"/>
                    </a:srgbClr>
                  </a:outerShdw>
                </a:effectLst>
              </a:rPr>
              <a:t>Remove Barriers </a:t>
            </a:r>
            <a:r>
              <a:rPr lang="en-US" dirty="0" smtClean="0">
                <a:solidFill>
                  <a:srgbClr val="008080"/>
                </a:solidFill>
                <a:effectLst>
                  <a:outerShdw blurRad="38100" dist="38100" dir="2700000" algn="tl">
                    <a:srgbClr val="000000">
                      <a:alpha val="43137"/>
                    </a:srgbClr>
                  </a:outerShdw>
                </a:effectLst>
              </a:rPr>
              <a:t>That Are </a:t>
            </a:r>
            <a:r>
              <a:rPr lang="en-US" dirty="0">
                <a:solidFill>
                  <a:srgbClr val="008080"/>
                </a:solidFill>
                <a:effectLst>
                  <a:outerShdw blurRad="38100" dist="38100" dir="2700000" algn="tl">
                    <a:srgbClr val="000000">
                      <a:alpha val="43137"/>
                    </a:srgbClr>
                  </a:outerShdw>
                </a:effectLst>
              </a:rPr>
              <a:t>Readily Achievable</a:t>
            </a:r>
          </a:p>
        </p:txBody>
      </p:sp>
      <p:sp>
        <p:nvSpPr>
          <p:cNvPr id="7" name="Content Placeholder 6"/>
          <p:cNvSpPr>
            <a:spLocks noGrp="1"/>
          </p:cNvSpPr>
          <p:nvPr>
            <p:ph idx="1"/>
          </p:nvPr>
        </p:nvSpPr>
        <p:spPr/>
        <p:txBody>
          <a:bodyPr>
            <a:normAutofit/>
          </a:bodyPr>
          <a:lstStyle/>
          <a:p>
            <a:r>
              <a:rPr lang="en-US" sz="1800" dirty="0" smtClean="0"/>
              <a:t>Where barriers are not removed through a construction fix, use other methods!</a:t>
            </a:r>
          </a:p>
          <a:p>
            <a:endParaRPr lang="en-US" sz="1800" dirty="0" smtClean="0"/>
          </a:p>
          <a:p>
            <a:r>
              <a:rPr lang="en-US" sz="1800" dirty="0" smtClean="0"/>
              <a:t>Directional signage to the accessible facilities</a:t>
            </a:r>
          </a:p>
          <a:p>
            <a:endParaRPr lang="en-US" sz="1800" dirty="0" smtClean="0"/>
          </a:p>
          <a:p>
            <a:r>
              <a:rPr lang="en-US" sz="1800" dirty="0" smtClean="0"/>
              <a:t>Relocating activities to accessible locations</a:t>
            </a:r>
          </a:p>
          <a:p>
            <a:endParaRPr lang="en-US" dirty="0"/>
          </a:p>
        </p:txBody>
      </p:sp>
      <p:sp>
        <p:nvSpPr>
          <p:cNvPr id="6" name="Slide Number Placeholder 5"/>
          <p:cNvSpPr>
            <a:spLocks noGrp="1"/>
          </p:cNvSpPr>
          <p:nvPr>
            <p:ph type="sldNum" sz="quarter" idx="4294967295"/>
          </p:nvPr>
        </p:nvSpPr>
        <p:spPr>
          <a:xfrm>
            <a:off x="7996238" y="6356350"/>
            <a:ext cx="1147762" cy="365125"/>
          </a:xfrm>
          <a:prstGeom prst="rect">
            <a:avLst/>
          </a:prstGeom>
        </p:spPr>
        <p:txBody>
          <a:bodyPr/>
          <a:lstStyle/>
          <a:p>
            <a:endParaRPr lang="en-US" dirty="0"/>
          </a:p>
        </p:txBody>
      </p:sp>
    </p:spTree>
    <p:extLst>
      <p:ext uri="{BB962C8B-B14F-4D97-AF65-F5344CB8AC3E}">
        <p14:creationId xmlns:p14="http://schemas.microsoft.com/office/powerpoint/2010/main" val="3112659565"/>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Methods for Providing Program Access</a:t>
            </a:r>
            <a:endParaRPr lang="en-US" dirty="0"/>
          </a:p>
        </p:txBody>
      </p:sp>
      <p:sp>
        <p:nvSpPr>
          <p:cNvPr id="7" name="Content Placeholder 6"/>
          <p:cNvSpPr>
            <a:spLocks noGrp="1"/>
          </p:cNvSpPr>
          <p:nvPr>
            <p:ph idx="1"/>
          </p:nvPr>
        </p:nvSpPr>
        <p:spPr/>
        <p:txBody>
          <a:bodyPr>
            <a:normAutofit/>
          </a:bodyPr>
          <a:lstStyle/>
          <a:p>
            <a:pPr lvl="1"/>
            <a:r>
              <a:rPr lang="en-US" sz="2000" dirty="0"/>
              <a:t>A</a:t>
            </a:r>
            <a:r>
              <a:rPr lang="en-US" sz="2000" dirty="0" smtClean="0"/>
              <a:t>cquisition of equipment </a:t>
            </a:r>
          </a:p>
          <a:p>
            <a:pPr lvl="1"/>
            <a:r>
              <a:rPr lang="en-US" sz="2000" dirty="0"/>
              <a:t>R</a:t>
            </a:r>
            <a:r>
              <a:rPr lang="en-US" sz="2000" dirty="0" smtClean="0"/>
              <a:t>eassignment of services to accessible sites</a:t>
            </a:r>
          </a:p>
          <a:p>
            <a:pPr lvl="1"/>
            <a:r>
              <a:rPr lang="en-US" sz="2000" dirty="0" smtClean="0"/>
              <a:t>Staff assistance </a:t>
            </a:r>
          </a:p>
          <a:p>
            <a:pPr lvl="1"/>
            <a:r>
              <a:rPr lang="en-US" sz="2000" dirty="0"/>
              <a:t>A</a:t>
            </a:r>
            <a:r>
              <a:rPr lang="en-US" sz="2000" dirty="0" smtClean="0"/>
              <a:t>lteration of existing facilities and construction of new facilities </a:t>
            </a:r>
          </a:p>
          <a:p>
            <a:pPr lvl="1"/>
            <a:r>
              <a:rPr lang="en-US" sz="2000" dirty="0"/>
              <a:t>O</a:t>
            </a:r>
            <a:r>
              <a:rPr lang="en-US" sz="2000" dirty="0" smtClean="0"/>
              <a:t>ther methods that result in making its services, programs, or activities readily accessible to and usable by individuals with disabilities</a:t>
            </a:r>
          </a:p>
          <a:p>
            <a:pPr lvl="1"/>
            <a:endParaRPr lang="en-US" sz="2000" dirty="0"/>
          </a:p>
          <a:p>
            <a:pPr lvl="2"/>
            <a:r>
              <a:rPr lang="en-US" sz="1700" dirty="0" smtClean="0"/>
              <a:t>Example: Where doors are not easily managed by persons may use automatic door openers to accommodate</a:t>
            </a:r>
          </a:p>
          <a:p>
            <a:pPr lvl="2"/>
            <a:r>
              <a:rPr lang="en-US" sz="1700" dirty="0" smtClean="0"/>
              <a:t>Building code experts will say: “This isn’t required by code!”</a:t>
            </a:r>
          </a:p>
          <a:p>
            <a:endParaRPr lang="en-US" sz="2000" dirty="0"/>
          </a:p>
        </p:txBody>
      </p:sp>
      <p:sp>
        <p:nvSpPr>
          <p:cNvPr id="5" name="Slide Number Placeholder 4"/>
          <p:cNvSpPr>
            <a:spLocks noGrp="1"/>
          </p:cNvSpPr>
          <p:nvPr>
            <p:ph type="sldNum" sz="quarter" idx="4294967295"/>
          </p:nvPr>
        </p:nvSpPr>
        <p:spPr>
          <a:xfrm>
            <a:off x="7996238" y="6356350"/>
            <a:ext cx="1147762" cy="365125"/>
          </a:xfrm>
          <a:prstGeom prst="rect">
            <a:avLst/>
          </a:prstGeom>
        </p:spPr>
        <p:txBody>
          <a:bodyPr/>
          <a:lstStyle/>
          <a:p>
            <a:endParaRPr lang="en-US" dirty="0"/>
          </a:p>
        </p:txBody>
      </p:sp>
    </p:spTree>
    <p:extLst>
      <p:ext uri="{BB962C8B-B14F-4D97-AF65-F5344CB8AC3E}">
        <p14:creationId xmlns:p14="http://schemas.microsoft.com/office/powerpoint/2010/main" val="4200849002"/>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DOJ Requires Web Accessibility</a:t>
            </a:r>
            <a:endParaRPr lang="en-US" dirty="0"/>
          </a:p>
        </p:txBody>
      </p:sp>
      <p:sp>
        <p:nvSpPr>
          <p:cNvPr id="5" name="Content Placeholder 4"/>
          <p:cNvSpPr>
            <a:spLocks noGrp="1"/>
          </p:cNvSpPr>
          <p:nvPr>
            <p:ph idx="1"/>
          </p:nvPr>
        </p:nvSpPr>
        <p:spPr/>
        <p:txBody>
          <a:bodyPr>
            <a:normAutofit/>
          </a:bodyPr>
          <a:lstStyle/>
          <a:p>
            <a:r>
              <a:rPr lang="en-US" sz="2400" dirty="0" smtClean="0"/>
              <a:t>The obligation to make websites accessible exists </a:t>
            </a:r>
            <a:r>
              <a:rPr lang="en-US" sz="2400" i="1" dirty="0" smtClean="0"/>
              <a:t>right now</a:t>
            </a:r>
            <a:r>
              <a:rPr lang="en-US" sz="2400" dirty="0" smtClean="0"/>
              <a:t> </a:t>
            </a:r>
          </a:p>
          <a:p>
            <a:endParaRPr lang="en-US" sz="2400" dirty="0" smtClean="0"/>
          </a:p>
          <a:p>
            <a:r>
              <a:rPr lang="en-US" sz="2400" dirty="0" smtClean="0"/>
              <a:t>The current regulations do not spell out how to make websites accessible</a:t>
            </a:r>
          </a:p>
          <a:p>
            <a:endParaRPr lang="en-US" sz="2400" dirty="0" smtClean="0"/>
          </a:p>
          <a:p>
            <a:r>
              <a:rPr lang="en-US" sz="2400" dirty="0" smtClean="0"/>
              <a:t>The best practices for website and application accessibility is found in Web Content Accessibility Guidelines, an </a:t>
            </a:r>
            <a:r>
              <a:rPr lang="en-US" sz="2400" dirty="0"/>
              <a:t>international collaboration by experts in digital </a:t>
            </a:r>
            <a:r>
              <a:rPr lang="en-US" sz="2400" dirty="0" smtClean="0"/>
              <a:t>accessibility</a:t>
            </a:r>
          </a:p>
        </p:txBody>
      </p:sp>
      <p:sp>
        <p:nvSpPr>
          <p:cNvPr id="3" name="Slide Number Placeholder 2"/>
          <p:cNvSpPr>
            <a:spLocks noGrp="1"/>
          </p:cNvSpPr>
          <p:nvPr>
            <p:ph type="sldNum" sz="quarter" idx="4294967295"/>
          </p:nvPr>
        </p:nvSpPr>
        <p:spPr>
          <a:xfrm>
            <a:off x="7996238" y="6356350"/>
            <a:ext cx="1147762" cy="365125"/>
          </a:xfrm>
          <a:prstGeom prst="rect">
            <a:avLst/>
          </a:prstGeom>
        </p:spPr>
        <p:txBody>
          <a:bodyPr/>
          <a:lstStyle/>
          <a:p>
            <a:endParaRPr lang="en-US" dirty="0"/>
          </a:p>
        </p:txBody>
      </p:sp>
    </p:spTree>
    <p:extLst>
      <p:ext uri="{BB962C8B-B14F-4D97-AF65-F5344CB8AC3E}">
        <p14:creationId xmlns:p14="http://schemas.microsoft.com/office/powerpoint/2010/main" val="265574009"/>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Brings Expertise to the Table</a:t>
            </a:r>
            <a:endParaRPr lang="en-US" dirty="0"/>
          </a:p>
        </p:txBody>
      </p:sp>
      <p:sp>
        <p:nvSpPr>
          <p:cNvPr id="3" name="Content Placeholder 2"/>
          <p:cNvSpPr>
            <a:spLocks noGrp="1"/>
          </p:cNvSpPr>
          <p:nvPr>
            <p:ph idx="1"/>
          </p:nvPr>
        </p:nvSpPr>
        <p:spPr/>
        <p:txBody>
          <a:bodyPr/>
          <a:lstStyle/>
          <a:p>
            <a:r>
              <a:rPr lang="en-US" dirty="0" smtClean="0"/>
              <a:t>Stress to care providers--</a:t>
            </a:r>
            <a:r>
              <a:rPr lang="en-US" dirty="0"/>
              <a:t>y</a:t>
            </a:r>
            <a:r>
              <a:rPr lang="en-US" dirty="0" smtClean="0"/>
              <a:t>ou know more about healthcare and your responsibilities</a:t>
            </a:r>
          </a:p>
          <a:p>
            <a:endParaRPr lang="en-US" dirty="0"/>
          </a:p>
          <a:p>
            <a:r>
              <a:rPr lang="en-US" dirty="0" smtClean="0"/>
              <a:t>The patient is an expert at her/ his capabilities and types of accommodation(s) needed</a:t>
            </a:r>
          </a:p>
          <a:p>
            <a:endParaRPr lang="en-US" dirty="0"/>
          </a:p>
          <a:p>
            <a:r>
              <a:rPr lang="en-US" dirty="0" smtClean="0"/>
              <a:t>Understanding the patient’s expertise will assure an effective care partnership</a:t>
            </a:r>
            <a:endParaRPr lang="en-US" dirty="0"/>
          </a:p>
        </p:txBody>
      </p:sp>
    </p:spTree>
    <p:extLst>
      <p:ext uri="{BB962C8B-B14F-4D97-AF65-F5344CB8AC3E}">
        <p14:creationId xmlns:p14="http://schemas.microsoft.com/office/powerpoint/2010/main" val="1671999844"/>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Relevant to Roles</a:t>
            </a:r>
            <a:endParaRPr lang="en-US" dirty="0"/>
          </a:p>
        </p:txBody>
      </p:sp>
      <p:sp>
        <p:nvSpPr>
          <p:cNvPr id="3" name="Content Placeholder 2"/>
          <p:cNvSpPr>
            <a:spLocks noGrp="1"/>
          </p:cNvSpPr>
          <p:nvPr>
            <p:ph idx="1"/>
          </p:nvPr>
        </p:nvSpPr>
        <p:spPr/>
        <p:txBody>
          <a:bodyPr/>
          <a:lstStyle/>
          <a:p>
            <a:r>
              <a:rPr lang="en-US" dirty="0" smtClean="0"/>
              <a:t>Training that is relevant to the specific roles in health care</a:t>
            </a:r>
          </a:p>
          <a:p>
            <a:endParaRPr lang="en-US" dirty="0"/>
          </a:p>
          <a:p>
            <a:pPr lvl="1"/>
            <a:r>
              <a:rPr lang="en-US" dirty="0" smtClean="0"/>
              <a:t>For example</a:t>
            </a:r>
          </a:p>
          <a:p>
            <a:pPr lvl="2"/>
            <a:r>
              <a:rPr lang="en-US" dirty="0"/>
              <a:t>S</a:t>
            </a:r>
            <a:r>
              <a:rPr lang="en-US" dirty="0" smtClean="0"/>
              <a:t>afety officers and plant operations are very involved in the physical environment in care centers </a:t>
            </a:r>
            <a:endParaRPr lang="en-US" dirty="0"/>
          </a:p>
          <a:p>
            <a:pPr lvl="2"/>
            <a:r>
              <a:rPr lang="en-US" dirty="0" smtClean="0"/>
              <a:t>Train </a:t>
            </a:r>
            <a:r>
              <a:rPr lang="en-US" dirty="0"/>
              <a:t>o</a:t>
            </a:r>
            <a:r>
              <a:rPr lang="en-US" dirty="0" smtClean="0"/>
              <a:t>n how to assist in maintaining the physical space free of movable barriers</a:t>
            </a:r>
          </a:p>
          <a:p>
            <a:pPr lvl="1"/>
            <a:endParaRPr lang="en-US" dirty="0"/>
          </a:p>
          <a:p>
            <a:pPr lvl="1"/>
            <a:endParaRPr lang="en-US" dirty="0"/>
          </a:p>
          <a:p>
            <a:r>
              <a:rPr lang="en-US" dirty="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S</a:t>
            </a:r>
            <a:r>
              <a:rPr lang="en-US" dirty="0" smtClean="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pecialized </a:t>
            </a:r>
            <a:r>
              <a:rPr lang="en-US" dirty="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training </a:t>
            </a:r>
            <a:r>
              <a:rPr lang="en-US" dirty="0" smtClean="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for staff where </a:t>
            </a:r>
            <a:r>
              <a:rPr lang="en-US" dirty="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job requires specific in-depth </a:t>
            </a:r>
            <a:r>
              <a:rPr lang="en-US" dirty="0" smtClean="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training</a:t>
            </a:r>
            <a:endParaRPr lang="en-US" dirty="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endParaRPr>
          </a:p>
          <a:p>
            <a:pPr lvl="1"/>
            <a:endParaRPr lang="en-US" dirty="0"/>
          </a:p>
        </p:txBody>
      </p:sp>
    </p:spTree>
    <p:extLst>
      <p:ext uri="{BB962C8B-B14F-4D97-AF65-F5344CB8AC3E}">
        <p14:creationId xmlns:p14="http://schemas.microsoft.com/office/powerpoint/2010/main" val="1386280095"/>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1000" y="1524000"/>
            <a:ext cx="5562600" cy="1131887"/>
          </a:xfrm>
        </p:spPr>
        <p:txBody>
          <a:bodyPr/>
          <a:lstStyle/>
          <a:p>
            <a:r>
              <a:rPr lang="en-US" dirty="0" smtClean="0"/>
              <a:t>Carol Bradley</a:t>
            </a:r>
          </a:p>
          <a:p>
            <a:r>
              <a:rPr lang="en-US" dirty="0"/>
              <a:t>Disability Access /504 </a:t>
            </a:r>
            <a:r>
              <a:rPr lang="en-US" dirty="0" smtClean="0"/>
              <a:t>Officer</a:t>
            </a:r>
            <a:endParaRPr lang="en-US" dirty="0"/>
          </a:p>
        </p:txBody>
      </p:sp>
      <p:sp>
        <p:nvSpPr>
          <p:cNvPr id="7" name="Content Placeholder 6"/>
          <p:cNvSpPr>
            <a:spLocks noGrp="1"/>
          </p:cNvSpPr>
          <p:nvPr>
            <p:ph sz="half" idx="2"/>
          </p:nvPr>
        </p:nvSpPr>
        <p:spPr>
          <a:xfrm>
            <a:off x="457200" y="2655887"/>
            <a:ext cx="4953000" cy="3459163"/>
          </a:xfrm>
        </p:spPr>
        <p:txBody>
          <a:bodyPr>
            <a:noAutofit/>
          </a:bodyPr>
          <a:lstStyle/>
          <a:p>
            <a:pPr marL="0" indent="0">
              <a:buNone/>
              <a:tabLst>
                <a:tab pos="1085850" algn="l"/>
              </a:tabLst>
            </a:pPr>
            <a:r>
              <a:rPr lang="en-US" sz="1400" dirty="0" smtClean="0"/>
              <a:t>Sutter Health Office of the General Counsel</a:t>
            </a:r>
          </a:p>
          <a:p>
            <a:pPr>
              <a:buNone/>
              <a:tabLst>
                <a:tab pos="1085850" algn="l"/>
              </a:tabLst>
            </a:pPr>
            <a:r>
              <a:rPr lang="en-US" sz="1400" dirty="0" smtClean="0"/>
              <a:t>2200 River Plaza Drive</a:t>
            </a:r>
          </a:p>
          <a:p>
            <a:pPr marL="0" indent="0">
              <a:buNone/>
              <a:tabLst>
                <a:tab pos="1085850" algn="l"/>
              </a:tabLst>
            </a:pPr>
            <a:r>
              <a:rPr lang="en-US" sz="1400" dirty="0" smtClean="0"/>
              <a:t>Sacramento , California 95833</a:t>
            </a:r>
          </a:p>
          <a:p>
            <a:pPr marL="0" indent="0">
              <a:buNone/>
              <a:tabLst>
                <a:tab pos="1085850" algn="l"/>
              </a:tabLst>
            </a:pPr>
            <a:r>
              <a:rPr lang="en-US" sz="1400" dirty="0" smtClean="0"/>
              <a:t>(916) 286-8419</a:t>
            </a:r>
          </a:p>
          <a:p>
            <a:pPr marL="0" indent="0">
              <a:buNone/>
              <a:tabLst>
                <a:tab pos="1085850" algn="l"/>
              </a:tabLst>
            </a:pPr>
            <a:r>
              <a:rPr lang="en-US" sz="1400" dirty="0" smtClean="0">
                <a:hlinkClick r:id="rId2"/>
              </a:rPr>
              <a:t>bradlec1@sutterhealth.org</a:t>
            </a:r>
            <a:endParaRPr lang="en-US" sz="1400" dirty="0" smtClean="0"/>
          </a:p>
          <a:p>
            <a:pPr marL="0" indent="0">
              <a:buNone/>
              <a:tabLst>
                <a:tab pos="1085850" algn="l"/>
              </a:tabLst>
            </a:pPr>
            <a:endParaRPr lang="en-US" dirty="0" smtClean="0"/>
          </a:p>
        </p:txBody>
      </p:sp>
      <p:sp>
        <p:nvSpPr>
          <p:cNvPr id="4" name="Slide Number Placeholder 3"/>
          <p:cNvSpPr>
            <a:spLocks noGrp="1"/>
          </p:cNvSpPr>
          <p:nvPr>
            <p:ph type="sldNum" sz="quarter" idx="11"/>
          </p:nvPr>
        </p:nvSpPr>
        <p:spPr/>
        <p:txBody>
          <a:bodyPr/>
          <a:lstStyle/>
          <a:p>
            <a:endParaRPr lang="en-US" dirty="0">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068511"/>
            <a:ext cx="3505200" cy="2720979"/>
          </a:xfrm>
          <a:prstGeom prst="rect">
            <a:avLst/>
          </a:prstGeom>
        </p:spPr>
      </p:pic>
    </p:spTree>
    <p:extLst>
      <p:ext uri="{BB962C8B-B14F-4D97-AF65-F5344CB8AC3E}">
        <p14:creationId xmlns:p14="http://schemas.microsoft.com/office/powerpoint/2010/main" val="157228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75" y="1267094"/>
            <a:ext cx="4827058" cy="3762106"/>
          </a:xfrm>
        </p:spPr>
        <p:txBody>
          <a:bodyPr/>
          <a:lstStyle/>
          <a:p>
            <a:r>
              <a:rPr lang="en-US" dirty="0" smtClean="0"/>
              <a:t>Depict </a:t>
            </a:r>
            <a:r>
              <a:rPr lang="en-US" dirty="0"/>
              <a:t>People with Disabilities for Care Professionals</a:t>
            </a:r>
          </a:p>
        </p:txBody>
      </p:sp>
    </p:spTree>
    <p:extLst>
      <p:ext uri="{BB962C8B-B14F-4D97-AF65-F5344CB8AC3E}">
        <p14:creationId xmlns:p14="http://schemas.microsoft.com/office/powerpoint/2010/main" val="411783153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Facts</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The most frequently reported disabilities were in </a:t>
            </a:r>
            <a:r>
              <a:rPr lang="en-US" dirty="0"/>
              <a:t>mobility and </a:t>
            </a:r>
            <a:r>
              <a:rPr lang="en-US" dirty="0" smtClean="0"/>
              <a:t>cognition and higher prevalence among older age groups but 93-95</a:t>
            </a:r>
            <a:r>
              <a:rPr lang="en-US" dirty="0"/>
              <a:t>% of people with disabilities are not wheelchair users</a:t>
            </a:r>
          </a:p>
          <a:p>
            <a:pPr>
              <a:spcBef>
                <a:spcPts val="0"/>
              </a:spcBef>
            </a:pPr>
            <a:endParaRPr lang="en-US" dirty="0"/>
          </a:p>
          <a:p>
            <a:pPr>
              <a:spcBef>
                <a:spcPts val="0"/>
              </a:spcBef>
            </a:pPr>
            <a:endParaRPr lang="en-US" dirty="0" smtClean="0"/>
          </a:p>
          <a:p>
            <a:pPr>
              <a:spcBef>
                <a:spcPts val="0"/>
              </a:spcBef>
            </a:pPr>
            <a:r>
              <a:rPr lang="en-US" dirty="0" smtClean="0"/>
              <a:t>At least 1 in 5 persons is reported to have a disability</a:t>
            </a:r>
          </a:p>
          <a:p>
            <a:pPr marL="0" indent="0">
              <a:spcBef>
                <a:spcPts val="0"/>
              </a:spcBef>
              <a:buNone/>
            </a:pPr>
            <a:endParaRPr lang="en-US" dirty="0" smtClean="0"/>
          </a:p>
          <a:p>
            <a:pPr marL="0" indent="0">
              <a:spcBef>
                <a:spcPts val="0"/>
              </a:spcBef>
              <a:buNone/>
            </a:pPr>
            <a:endParaRPr lang="en-US" dirty="0"/>
          </a:p>
          <a:p>
            <a:pPr>
              <a:spcBef>
                <a:spcPts val="0"/>
              </a:spcBef>
            </a:pPr>
            <a:r>
              <a:rPr lang="en-US" dirty="0"/>
              <a:t>Disability-specific disparities in health care access were common, particularly among young (18–44) and middle-aged (45–64) adults [Reported by the CDC</a:t>
            </a:r>
            <a:r>
              <a:rPr lang="en-US" dirty="0" smtClean="0"/>
              <a:t>]</a:t>
            </a:r>
          </a:p>
        </p:txBody>
      </p:sp>
    </p:spTree>
    <p:extLst>
      <p:ext uri="{BB962C8B-B14F-4D97-AF65-F5344CB8AC3E}">
        <p14:creationId xmlns:p14="http://schemas.microsoft.com/office/powerpoint/2010/main" val="405918300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Disparities</a:t>
            </a:r>
            <a:endParaRPr lang="en-US" dirty="0"/>
          </a:p>
        </p:txBody>
      </p:sp>
      <p:sp>
        <p:nvSpPr>
          <p:cNvPr id="3" name="Content Placeholder 2"/>
          <p:cNvSpPr>
            <a:spLocks noGrp="1"/>
          </p:cNvSpPr>
          <p:nvPr>
            <p:ph idx="1"/>
          </p:nvPr>
        </p:nvSpPr>
        <p:spPr/>
        <p:txBody>
          <a:bodyPr>
            <a:normAutofit/>
          </a:bodyPr>
          <a:lstStyle/>
          <a:p>
            <a:r>
              <a:rPr lang="en-US" dirty="0"/>
              <a:t>Living with a </a:t>
            </a:r>
            <a:r>
              <a:rPr lang="en-US" dirty="0" smtClean="0"/>
              <a:t>disability presents </a:t>
            </a:r>
            <a:r>
              <a:rPr lang="en-US" dirty="0"/>
              <a:t>barriers to accessing health care </a:t>
            </a:r>
            <a:r>
              <a:rPr lang="en-US" dirty="0" smtClean="0"/>
              <a:t>and </a:t>
            </a:r>
            <a:r>
              <a:rPr lang="en-US" dirty="0"/>
              <a:t>navigating the health care system (</a:t>
            </a:r>
            <a:r>
              <a:rPr lang="en-US" u="sng" dirty="0" smtClean="0">
                <a:hlinkClick r:id="rId2"/>
              </a:rPr>
              <a:t>World Health Organization, </a:t>
            </a:r>
            <a:r>
              <a:rPr lang="en-US" u="sng" dirty="0">
                <a:hlinkClick r:id="rId2"/>
              </a:rPr>
              <a:t>2016</a:t>
            </a:r>
            <a:r>
              <a:rPr lang="en-US" dirty="0" smtClean="0"/>
              <a:t>)</a:t>
            </a:r>
          </a:p>
          <a:p>
            <a:endParaRPr lang="en-US" dirty="0"/>
          </a:p>
          <a:p>
            <a:r>
              <a:rPr lang="en-US" dirty="0" smtClean="0"/>
              <a:t>People </a:t>
            </a:r>
            <a:r>
              <a:rPr lang="en-US" dirty="0"/>
              <a:t>with </a:t>
            </a:r>
            <a:r>
              <a:rPr lang="en-US" dirty="0" smtClean="0"/>
              <a:t>disabilities were </a:t>
            </a:r>
            <a:r>
              <a:rPr lang="en-US" dirty="0"/>
              <a:t>more than twice as likely </a:t>
            </a:r>
            <a:r>
              <a:rPr lang="en-US" dirty="0" smtClean="0"/>
              <a:t>to </a:t>
            </a:r>
            <a:r>
              <a:rPr lang="en-US" dirty="0"/>
              <a:t>not receive medical care because of cost in 2009 (</a:t>
            </a:r>
            <a:r>
              <a:rPr lang="en-US" u="sng" dirty="0">
                <a:hlinkClick r:id="rId2"/>
              </a:rPr>
              <a:t>CDC, 2010b</a:t>
            </a:r>
            <a:r>
              <a:rPr lang="en-US" dirty="0" smtClean="0"/>
              <a:t>)</a:t>
            </a:r>
          </a:p>
          <a:p>
            <a:endParaRPr lang="en-US" dirty="0"/>
          </a:p>
          <a:p>
            <a:r>
              <a:rPr lang="en-US" dirty="0"/>
              <a:t>P</a:t>
            </a:r>
            <a:r>
              <a:rPr lang="en-US" dirty="0" smtClean="0"/>
              <a:t>eople </a:t>
            </a:r>
            <a:r>
              <a:rPr lang="en-US" dirty="0"/>
              <a:t>with disabilities are significantly less likely to receive preventive care (</a:t>
            </a:r>
            <a:r>
              <a:rPr lang="en-US" u="sng" dirty="0" err="1">
                <a:hlinkClick r:id="rId2"/>
              </a:rPr>
              <a:t>Krahn</a:t>
            </a:r>
            <a:r>
              <a:rPr lang="en-US" u="sng" dirty="0">
                <a:hlinkClick r:id="rId2"/>
              </a:rPr>
              <a:t> et al., 2015</a:t>
            </a:r>
            <a:r>
              <a:rPr lang="en-US" dirty="0" smtClean="0"/>
              <a:t>) </a:t>
            </a:r>
          </a:p>
        </p:txBody>
      </p:sp>
    </p:spTree>
    <p:extLst>
      <p:ext uri="{BB962C8B-B14F-4D97-AF65-F5344CB8AC3E}">
        <p14:creationId xmlns:p14="http://schemas.microsoft.com/office/powerpoint/2010/main" val="397726447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 the Experts!</a:t>
            </a:r>
            <a:endParaRPr lang="en-US" dirty="0"/>
          </a:p>
        </p:txBody>
      </p:sp>
      <p:sp>
        <p:nvSpPr>
          <p:cNvPr id="3" name="Content Placeholder 2"/>
          <p:cNvSpPr>
            <a:spLocks noGrp="1"/>
          </p:cNvSpPr>
          <p:nvPr>
            <p:ph idx="1"/>
          </p:nvPr>
        </p:nvSpPr>
        <p:spPr/>
        <p:txBody>
          <a:bodyPr>
            <a:normAutofit fontScale="32500" lnSpcReduction="20000"/>
          </a:bodyPr>
          <a:lstStyle/>
          <a:p>
            <a:r>
              <a:rPr lang="en-US" sz="7400" dirty="0" smtClean="0"/>
              <a:t>Due to barriers, individuals with disabilities are less likely to get routine preventative medical care than people without disabilities.  Accessibility is not only required, it is important medically so that minor problems can be detected and treated before turning into major and possibly life-threatening problems.</a:t>
            </a:r>
          </a:p>
          <a:p>
            <a:pPr marL="0" indent="0">
              <a:buNone/>
            </a:pPr>
            <a:endParaRPr lang="en-US" dirty="0" smtClean="0"/>
          </a:p>
          <a:p>
            <a:pPr algn="ctr">
              <a:buNone/>
            </a:pPr>
            <a:r>
              <a:rPr lang="en-US" sz="6400" b="1" dirty="0" smtClean="0"/>
              <a:t>		--U.S. Department of Justice &amp;</a:t>
            </a:r>
            <a:r>
              <a:rPr lang="en-US" sz="6400" b="1" i="1" dirty="0" smtClean="0"/>
              <a:t> </a:t>
            </a:r>
            <a:r>
              <a:rPr lang="en-US" sz="6400" b="1" dirty="0" smtClean="0"/>
              <a:t>U.S. Department </a:t>
            </a:r>
          </a:p>
          <a:p>
            <a:pPr algn="ctr">
              <a:buNone/>
            </a:pPr>
            <a:r>
              <a:rPr lang="en-US" sz="6400" b="1" dirty="0" smtClean="0"/>
              <a:t>			of Health and Human Services</a:t>
            </a:r>
            <a:endParaRPr lang="en-US" sz="6400" dirty="0"/>
          </a:p>
        </p:txBody>
      </p:sp>
    </p:spTree>
    <p:extLst>
      <p:ext uri="{BB962C8B-B14F-4D97-AF65-F5344CB8AC3E}">
        <p14:creationId xmlns:p14="http://schemas.microsoft.com/office/powerpoint/2010/main" val="43408591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5" id="{4C4A98F5-F18E-4507-8ABB-E567108F1E5D}" vid="{361DE73B-087D-4818-8C8D-029B24D195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7521</TotalTime>
  <Words>2495</Words>
  <Application>Microsoft Office PowerPoint</Application>
  <PresentationFormat>On-screen Show (4:3)</PresentationFormat>
  <Paragraphs>393</Paragraphs>
  <Slides>56</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Calibri Light</vt:lpstr>
      <vt:lpstr>Times New Roman</vt:lpstr>
      <vt:lpstr>Wingdings</vt:lpstr>
      <vt:lpstr>Custom Design</vt:lpstr>
      <vt:lpstr>Theme5</vt:lpstr>
      <vt:lpstr>Implementing Disability Access  in Health Care  </vt:lpstr>
      <vt:lpstr>Sutter Health</vt:lpstr>
      <vt:lpstr>Program Structure</vt:lpstr>
      <vt:lpstr>Sutter Resources for our Affiliates</vt:lpstr>
      <vt:lpstr>Elements of a Successful Program</vt:lpstr>
      <vt:lpstr>Depict People with Disabilities for Care Professionals</vt:lpstr>
      <vt:lpstr>Disability Facts</vt:lpstr>
      <vt:lpstr>Care Disparities</vt:lpstr>
      <vt:lpstr>Use the Experts!</vt:lpstr>
      <vt:lpstr>Help Care Providers Understand Culturally Competent Care</vt:lpstr>
      <vt:lpstr>Train about Attitudinal Barriers</vt:lpstr>
      <vt:lpstr>Train about Attitudinal Barriers</vt:lpstr>
      <vt:lpstr>ADA Program Components</vt:lpstr>
      <vt:lpstr>ADA Program Components</vt:lpstr>
      <vt:lpstr>PowerPoint Presentation</vt:lpstr>
      <vt:lpstr>Policies Must Incorporate Practices &amp; Procedures for Accessible Care Practices</vt:lpstr>
      <vt:lpstr>Specific Policy Elements </vt:lpstr>
      <vt:lpstr>Effective Communication Policy</vt:lpstr>
      <vt:lpstr>Effective Communication Policy</vt:lpstr>
      <vt:lpstr>Effective Communication Policy</vt:lpstr>
      <vt:lpstr>Effective Communication Policy</vt:lpstr>
      <vt:lpstr>Effective Communication Policy</vt:lpstr>
      <vt:lpstr>Effective Communication Policy</vt:lpstr>
      <vt:lpstr>Effective Communication Policy</vt:lpstr>
      <vt:lpstr>Effective Communication Policy</vt:lpstr>
      <vt:lpstr>Service Animals Policy </vt:lpstr>
      <vt:lpstr>Service Animals Policy </vt:lpstr>
      <vt:lpstr>Maintaining an Accessible Environment Policy</vt:lpstr>
      <vt:lpstr>Maintaining an Accessible Environment Policy</vt:lpstr>
      <vt:lpstr>Policies that Adapt Care Procedures </vt:lpstr>
      <vt:lpstr>Policies that Adapt Care Procedures </vt:lpstr>
      <vt:lpstr>Accessible Equipment &amp; Spaces </vt:lpstr>
      <vt:lpstr>Install &amp; Use Accessible Medical Equipment</vt:lpstr>
      <vt:lpstr>Accessible Medical Equipment   </vt:lpstr>
      <vt:lpstr>Accessible Medical Equipment</vt:lpstr>
      <vt:lpstr>Accessible Medical Equipment</vt:lpstr>
      <vt:lpstr>Problem-Solving for Patient/Family/Companion Issues</vt:lpstr>
      <vt:lpstr>Accommodation</vt:lpstr>
      <vt:lpstr> Determine  Needs for Accommodations </vt:lpstr>
      <vt:lpstr>Complaint Process</vt:lpstr>
      <vt:lpstr>Remove Barriers in Existing Facilities</vt:lpstr>
      <vt:lpstr>Physical Accessibility: Beyond the Survey</vt:lpstr>
      <vt:lpstr>Physical Accessibility</vt:lpstr>
      <vt:lpstr>Additional Disability Access Principles</vt:lpstr>
      <vt:lpstr>Discrimination</vt:lpstr>
      <vt:lpstr>Basic Principle to Underlie All Activities</vt:lpstr>
      <vt:lpstr>Eligibility Criteria Must be Relevant &amp; Neutral </vt:lpstr>
      <vt:lpstr>Legitimate Safety Requirements Necessary for Safe Operation Allowed When Based on Actual Risks</vt:lpstr>
      <vt:lpstr>No Surcharge for Access!</vt:lpstr>
      <vt:lpstr>Modify Policies and Procedures if Required to Provide Access </vt:lpstr>
      <vt:lpstr>Remove Barriers That Are Readily Achievable</vt:lpstr>
      <vt:lpstr>Methods for Providing Program Access</vt:lpstr>
      <vt:lpstr>DOJ Requires Web Accessibility</vt:lpstr>
      <vt:lpstr>Everyone Brings Expertise to the Table</vt:lpstr>
      <vt:lpstr>Training Relevant to Roles</vt:lpstr>
      <vt:lpstr>PowerPoint Presentation</vt:lpstr>
    </vt:vector>
  </TitlesOfParts>
  <Company>Sutter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BradleC1</dc:creator>
  <cp:lastModifiedBy>Bradley, Carol</cp:lastModifiedBy>
  <cp:revision>347</cp:revision>
  <cp:lastPrinted>2019-07-24T15:53:04Z</cp:lastPrinted>
  <dcterms:created xsi:type="dcterms:W3CDTF">2015-01-26T18:36:55Z</dcterms:created>
  <dcterms:modified xsi:type="dcterms:W3CDTF">2019-07-24T15:56:09Z</dcterms:modified>
</cp:coreProperties>
</file>